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3.jpg" ContentType="image/jpg"/>
  <Override PartName="/ppt/media/image74.jpg" ContentType="image/jpg"/>
  <Override PartName="/ppt/media/image75.jpg" ContentType="image/jpg"/>
  <Override PartName="/ppt/media/image78.jpg" ContentType="image/jpg"/>
  <Override PartName="/ppt/media/image79.jpg" ContentType="image/jpg"/>
  <Override PartName="/ppt/media/image90.jpg" ContentType="image/jpg"/>
  <Override PartName="/ppt/media/image91.jpg" ContentType="image/jpg"/>
  <Override PartName="/ppt/media/image92.jpg" ContentType="image/jpg"/>
  <Override PartName="/ppt/media/image97.jpg" ContentType="image/jpg"/>
  <Override PartName="/ppt/notesSlides/notesSlide4.xml" ContentType="application/vnd.openxmlformats-officedocument.presentationml.notesSlide+xml"/>
  <Override PartName="/ppt/media/image11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380" r:id="rId3"/>
    <p:sldId id="379" r:id="rId4"/>
    <p:sldId id="362" r:id="rId5"/>
    <p:sldId id="342" r:id="rId6"/>
    <p:sldId id="356" r:id="rId7"/>
    <p:sldId id="329" r:id="rId8"/>
    <p:sldId id="269" r:id="rId9"/>
    <p:sldId id="270" r:id="rId10"/>
    <p:sldId id="260" r:id="rId11"/>
    <p:sldId id="326" r:id="rId12"/>
    <p:sldId id="271" r:id="rId13"/>
    <p:sldId id="343" r:id="rId14"/>
    <p:sldId id="347" r:id="rId15"/>
    <p:sldId id="381" r:id="rId16"/>
    <p:sldId id="382" r:id="rId17"/>
    <p:sldId id="383" r:id="rId18"/>
    <p:sldId id="384" r:id="rId19"/>
    <p:sldId id="385" r:id="rId20"/>
    <p:sldId id="386" r:id="rId21"/>
    <p:sldId id="390" r:id="rId22"/>
    <p:sldId id="387" r:id="rId23"/>
    <p:sldId id="307" r:id="rId24"/>
    <p:sldId id="306" r:id="rId25"/>
    <p:sldId id="365" r:id="rId26"/>
    <p:sldId id="366" r:id="rId27"/>
    <p:sldId id="311" r:id="rId28"/>
    <p:sldId id="370" r:id="rId29"/>
    <p:sldId id="312" r:id="rId30"/>
    <p:sldId id="319" r:id="rId31"/>
    <p:sldId id="335" r:id="rId32"/>
    <p:sldId id="331" r:id="rId33"/>
    <p:sldId id="375" r:id="rId34"/>
    <p:sldId id="376" r:id="rId35"/>
    <p:sldId id="333" r:id="rId36"/>
    <p:sldId id="323" r:id="rId37"/>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365"/>
    <a:srgbClr val="E2E0E3"/>
    <a:srgbClr val="C89A19"/>
    <a:srgbClr val="5C6172"/>
    <a:srgbClr val="A9A7B0"/>
    <a:srgbClr val="D59C11"/>
    <a:srgbClr val="3F495D"/>
    <a:srgbClr val="2F5496"/>
    <a:srgbClr val="E2BA5A"/>
    <a:srgbClr val="F8F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6" autoAdjust="0"/>
    <p:restoredTop sz="94841" autoAdjust="0"/>
  </p:normalViewPr>
  <p:slideViewPr>
    <p:cSldViewPr snapToGrid="0" showGuides="1">
      <p:cViewPr varScale="1">
        <p:scale>
          <a:sx n="100" d="100"/>
          <a:sy n="100" d="100"/>
        </p:scale>
        <p:origin x="1770" y="51"/>
      </p:cViewPr>
      <p:guideLst>
        <p:guide orient="horz" pos="2400"/>
        <p:guide pos="2904"/>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56" d="100"/>
          <a:sy n="56" d="100"/>
        </p:scale>
        <p:origin x="2901" y="5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C493E-8618-43F8-A58A-D6AA6848C071}"/>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C75518-FD49-4C48-812C-7356BAD2A24D}"/>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DB7765F8-32C9-4009-966C-A51BF57D129E}" type="datetimeFigureOut">
              <a:rPr lang="en-US" smtClean="0"/>
              <a:t>7/4/2019</a:t>
            </a:fld>
            <a:endParaRPr lang="en-US"/>
          </a:p>
        </p:txBody>
      </p:sp>
      <p:sp>
        <p:nvSpPr>
          <p:cNvPr id="4" name="Footer Placeholder 3">
            <a:extLst>
              <a:ext uri="{FF2B5EF4-FFF2-40B4-BE49-F238E27FC236}">
                <a16:creationId xmlns:a16="http://schemas.microsoft.com/office/drawing/2014/main" id="{9451F1FA-4064-42A4-B73F-79C492732072}"/>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D58AF2-340A-4A30-A66A-982CFF5DB9FC}"/>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842F12E8-C5CE-4D5A-9C25-EDC69F822220}" type="slidenum">
              <a:rPr lang="en-US" smtClean="0"/>
              <a:t>‹#›</a:t>
            </a:fld>
            <a:endParaRPr lang="en-US"/>
          </a:p>
        </p:txBody>
      </p:sp>
    </p:spTree>
    <p:extLst>
      <p:ext uri="{BB962C8B-B14F-4D97-AF65-F5344CB8AC3E}">
        <p14:creationId xmlns:p14="http://schemas.microsoft.com/office/powerpoint/2010/main" val="54626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69779"/>
          </a:xfrm>
          <a:prstGeom prst="rect">
            <a:avLst/>
          </a:prstGeom>
        </p:spPr>
        <p:txBody>
          <a:bodyPr vert="horz" lIns="91572" tIns="45785" rIns="91572" bIns="45785" rtlCol="0"/>
          <a:lstStyle>
            <a:lvl1pPr algn="l">
              <a:defRPr sz="1200"/>
            </a:lvl1pPr>
          </a:lstStyle>
          <a:p>
            <a:endParaRPr lang="en-US"/>
          </a:p>
        </p:txBody>
      </p:sp>
      <p:sp>
        <p:nvSpPr>
          <p:cNvPr id="3" name="Date Placeholder 2"/>
          <p:cNvSpPr>
            <a:spLocks noGrp="1"/>
          </p:cNvSpPr>
          <p:nvPr>
            <p:ph type="dt" idx="1"/>
          </p:nvPr>
        </p:nvSpPr>
        <p:spPr>
          <a:xfrm>
            <a:off x="4008705" y="1"/>
            <a:ext cx="3066733" cy="469779"/>
          </a:xfrm>
          <a:prstGeom prst="rect">
            <a:avLst/>
          </a:prstGeom>
        </p:spPr>
        <p:txBody>
          <a:bodyPr vert="horz" lIns="91572" tIns="45785" rIns="91572" bIns="45785" rtlCol="0"/>
          <a:lstStyle>
            <a:lvl1pPr algn="r">
              <a:defRPr sz="1200"/>
            </a:lvl1pPr>
          </a:lstStyle>
          <a:p>
            <a:fld id="{4B8498A0-AC5B-4147-AE05-23A6104A01C7}" type="datetimeFigureOut">
              <a:rPr lang="en-US" smtClean="0"/>
              <a:t>7/4/2019</a:t>
            </a:fld>
            <a:endParaRPr lang="en-US"/>
          </a:p>
        </p:txBody>
      </p:sp>
      <p:sp>
        <p:nvSpPr>
          <p:cNvPr id="4" name="Slide Image Placeholder 3"/>
          <p:cNvSpPr>
            <a:spLocks noGrp="1" noRot="1" noChangeAspect="1"/>
          </p:cNvSpPr>
          <p:nvPr>
            <p:ph type="sldImg" idx="2"/>
          </p:nvPr>
        </p:nvSpPr>
        <p:spPr>
          <a:xfrm>
            <a:off x="1430338" y="1168400"/>
            <a:ext cx="4216400" cy="3162300"/>
          </a:xfrm>
          <a:prstGeom prst="rect">
            <a:avLst/>
          </a:prstGeom>
          <a:noFill/>
          <a:ln w="12700">
            <a:solidFill>
              <a:prstClr val="black"/>
            </a:solidFill>
          </a:ln>
        </p:spPr>
        <p:txBody>
          <a:bodyPr vert="horz" lIns="91572" tIns="45785" rIns="91572" bIns="45785" rtlCol="0" anchor="ctr"/>
          <a:lstStyle/>
          <a:p>
            <a:endParaRPr lang="en-US"/>
          </a:p>
        </p:txBody>
      </p:sp>
      <p:sp>
        <p:nvSpPr>
          <p:cNvPr id="5" name="Notes Placeholder 4"/>
          <p:cNvSpPr>
            <a:spLocks noGrp="1"/>
          </p:cNvSpPr>
          <p:nvPr>
            <p:ph type="body" sz="quarter" idx="3"/>
          </p:nvPr>
        </p:nvSpPr>
        <p:spPr>
          <a:xfrm>
            <a:off x="707708" y="4505981"/>
            <a:ext cx="5661660" cy="3686711"/>
          </a:xfrm>
          <a:prstGeom prst="rect">
            <a:avLst/>
          </a:prstGeom>
        </p:spPr>
        <p:txBody>
          <a:bodyPr vert="horz" lIns="91572" tIns="45785" rIns="91572" bIns="4578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8"/>
            <a:ext cx="3066733" cy="469778"/>
          </a:xfrm>
          <a:prstGeom prst="rect">
            <a:avLst/>
          </a:prstGeom>
        </p:spPr>
        <p:txBody>
          <a:bodyPr vert="horz" lIns="91572" tIns="45785" rIns="91572" bIns="45785"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8"/>
            <a:ext cx="3066733" cy="469778"/>
          </a:xfrm>
          <a:prstGeom prst="rect">
            <a:avLst/>
          </a:prstGeom>
        </p:spPr>
        <p:txBody>
          <a:bodyPr vert="horz" lIns="91572" tIns="45785" rIns="91572" bIns="45785" rtlCol="0" anchor="b"/>
          <a:lstStyle>
            <a:lvl1pPr algn="r">
              <a:defRPr sz="1200"/>
            </a:lvl1pPr>
          </a:lstStyle>
          <a:p>
            <a:fld id="{EB8D2A67-CA3F-4BEE-9E4B-5308A9C735A0}" type="slidenum">
              <a:rPr lang="en-US" smtClean="0"/>
              <a:t>‹#›</a:t>
            </a:fld>
            <a:endParaRPr lang="en-US"/>
          </a:p>
        </p:txBody>
      </p:sp>
    </p:spTree>
    <p:extLst>
      <p:ext uri="{BB962C8B-B14F-4D97-AF65-F5344CB8AC3E}">
        <p14:creationId xmlns:p14="http://schemas.microsoft.com/office/powerpoint/2010/main" val="181060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D2A67-CA3F-4BEE-9E4B-5308A9C735A0}" type="slidenum">
              <a:rPr lang="en-US" smtClean="0"/>
              <a:t>5</a:t>
            </a:fld>
            <a:endParaRPr lang="en-US"/>
          </a:p>
        </p:txBody>
      </p:sp>
    </p:spTree>
    <p:extLst>
      <p:ext uri="{BB962C8B-B14F-4D97-AF65-F5344CB8AC3E}">
        <p14:creationId xmlns:p14="http://schemas.microsoft.com/office/powerpoint/2010/main" val="4247043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D2A67-CA3F-4BEE-9E4B-5308A9C735A0}" type="slidenum">
              <a:rPr lang="en-US" smtClean="0"/>
              <a:t>8</a:t>
            </a:fld>
            <a:endParaRPr lang="en-US"/>
          </a:p>
        </p:txBody>
      </p:sp>
    </p:spTree>
    <p:extLst>
      <p:ext uri="{BB962C8B-B14F-4D97-AF65-F5344CB8AC3E}">
        <p14:creationId xmlns:p14="http://schemas.microsoft.com/office/powerpoint/2010/main" val="130695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D2A67-CA3F-4BEE-9E4B-5308A9C735A0}" type="slidenum">
              <a:rPr lang="en-US" smtClean="0"/>
              <a:t>11</a:t>
            </a:fld>
            <a:endParaRPr lang="en-US"/>
          </a:p>
        </p:txBody>
      </p:sp>
    </p:spTree>
    <p:extLst>
      <p:ext uri="{BB962C8B-B14F-4D97-AF65-F5344CB8AC3E}">
        <p14:creationId xmlns:p14="http://schemas.microsoft.com/office/powerpoint/2010/main" val="256144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 Codes – Require Line of Site</a:t>
            </a:r>
          </a:p>
          <a:p>
            <a:br>
              <a:rPr lang="en-US" dirty="0"/>
            </a:br>
            <a:r>
              <a:rPr lang="en-US" dirty="0"/>
              <a:t>Passive RFID – Will not go through Concrete, water.  Metal structures can distort signal and locations</a:t>
            </a:r>
          </a:p>
          <a:p>
            <a:endParaRPr lang="en-US" dirty="0"/>
          </a:p>
          <a:p>
            <a:r>
              <a:rPr lang="en-US" dirty="0"/>
              <a:t>LEB – Basic concrete walls and floors are no problem, Water and other environmental conditions no problem</a:t>
            </a:r>
          </a:p>
          <a:p>
            <a:endParaRPr lang="en-US" dirty="0"/>
          </a:p>
          <a:p>
            <a:r>
              <a:rPr lang="en-US" dirty="0"/>
              <a:t>Active – More geared to outside yards where mesh networking would be advantageous</a:t>
            </a:r>
          </a:p>
          <a:p>
            <a:endParaRPr lang="en-US" dirty="0"/>
          </a:p>
        </p:txBody>
      </p:sp>
      <p:sp>
        <p:nvSpPr>
          <p:cNvPr id="4" name="Slide Number Placeholder 3"/>
          <p:cNvSpPr>
            <a:spLocks noGrp="1"/>
          </p:cNvSpPr>
          <p:nvPr>
            <p:ph type="sldNum" sz="quarter" idx="5"/>
          </p:nvPr>
        </p:nvSpPr>
        <p:spPr/>
        <p:txBody>
          <a:bodyPr/>
          <a:lstStyle/>
          <a:p>
            <a:fld id="{EB8D2A67-CA3F-4BEE-9E4B-5308A9C735A0}" type="slidenum">
              <a:rPr lang="en-US" smtClean="0"/>
              <a:t>28</a:t>
            </a:fld>
            <a:endParaRPr lang="en-US"/>
          </a:p>
        </p:txBody>
      </p:sp>
    </p:spTree>
    <p:extLst>
      <p:ext uri="{BB962C8B-B14F-4D97-AF65-F5344CB8AC3E}">
        <p14:creationId xmlns:p14="http://schemas.microsoft.com/office/powerpoint/2010/main" val="740750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BA8FBB-8239-4AA1-9075-94BD49E7783E}"/>
              </a:ext>
            </a:extLst>
          </p:cNvPr>
          <p:cNvPicPr/>
          <p:nvPr userDrawn="1"/>
        </p:nvPicPr>
        <p:blipFill rotWithShape="1">
          <a:blip r:embed="rId2">
            <a:extLst>
              <a:ext uri="{28A0092B-C50C-407E-A947-70E740481C1C}">
                <a14:useLocalDpi xmlns:a14="http://schemas.microsoft.com/office/drawing/2010/main" val="0"/>
              </a:ext>
            </a:extLst>
          </a:blip>
          <a:srcRect t="4512" b="86498"/>
          <a:stretch/>
        </p:blipFill>
        <p:spPr bwMode="auto">
          <a:xfrm>
            <a:off x="20" y="10"/>
            <a:ext cx="9143980" cy="1057265"/>
          </a:xfrm>
          <a:prstGeom prst="rect">
            <a:avLst/>
          </a:prstGeom>
          <a:noFill/>
        </p:spPr>
      </p:pic>
      <p:pic>
        <p:nvPicPr>
          <p:cNvPr id="8" name="Picture 7">
            <a:extLst>
              <a:ext uri="{FF2B5EF4-FFF2-40B4-BE49-F238E27FC236}">
                <a16:creationId xmlns:a16="http://schemas.microsoft.com/office/drawing/2014/main" id="{BC50C618-56BA-4530-8C3C-28DDC0A6EDA1}"/>
              </a:ext>
            </a:extLst>
          </p:cNvPr>
          <p:cNvPicPr/>
          <p:nvPr userDrawn="1"/>
        </p:nvPicPr>
        <p:blipFill rotWithShape="1">
          <a:blip r:embed="rId2">
            <a:extLst>
              <a:ext uri="{28A0092B-C50C-407E-A947-70E740481C1C}">
                <a14:useLocalDpi xmlns:a14="http://schemas.microsoft.com/office/drawing/2010/main" val="0"/>
              </a:ext>
            </a:extLst>
          </a:blip>
          <a:srcRect t="26460" b="37175"/>
          <a:stretch/>
        </p:blipFill>
        <p:spPr bwMode="auto">
          <a:xfrm>
            <a:off x="59795" y="1290637"/>
            <a:ext cx="9143980" cy="4276725"/>
          </a:xfrm>
          <a:prstGeom prst="rect">
            <a:avLst/>
          </a:prstGeom>
          <a:noFill/>
        </p:spPr>
      </p:pic>
      <p:grpSp>
        <p:nvGrpSpPr>
          <p:cNvPr id="12" name="Group 11">
            <a:extLst>
              <a:ext uri="{FF2B5EF4-FFF2-40B4-BE49-F238E27FC236}">
                <a16:creationId xmlns:a16="http://schemas.microsoft.com/office/drawing/2014/main" id="{257D61B9-473A-4120-970B-1EFDDC910977}"/>
              </a:ext>
            </a:extLst>
          </p:cNvPr>
          <p:cNvGrpSpPr/>
          <p:nvPr userDrawn="1"/>
        </p:nvGrpSpPr>
        <p:grpSpPr>
          <a:xfrm>
            <a:off x="-24972" y="6065520"/>
            <a:ext cx="9193943" cy="792480"/>
            <a:chOff x="0" y="6065510"/>
            <a:chExt cx="9193943" cy="792480"/>
          </a:xfrm>
        </p:grpSpPr>
        <p:pic>
          <p:nvPicPr>
            <p:cNvPr id="9" name="Picture 8">
              <a:extLst>
                <a:ext uri="{FF2B5EF4-FFF2-40B4-BE49-F238E27FC236}">
                  <a16:creationId xmlns:a16="http://schemas.microsoft.com/office/drawing/2014/main" id="{00F1919F-CFF3-4028-BF40-F32312A98F7B}"/>
                </a:ext>
              </a:extLst>
            </p:cNvPr>
            <p:cNvPicPr/>
            <p:nvPr userDrawn="1"/>
          </p:nvPicPr>
          <p:blipFill rotWithShape="1">
            <a:blip r:embed="rId2">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1" name="Picture 10">
              <a:extLst>
                <a:ext uri="{FF2B5EF4-FFF2-40B4-BE49-F238E27FC236}">
                  <a16:creationId xmlns:a16="http://schemas.microsoft.com/office/drawing/2014/main" id="{07C96AB3-3E4E-48B9-A855-76776A675D06}"/>
                </a:ext>
              </a:extLst>
            </p:cNvPr>
            <p:cNvPicPr/>
            <p:nvPr userDrawn="1"/>
          </p:nvPicPr>
          <p:blipFill rotWithShape="1">
            <a:blip r:embed="rId2">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sp>
        <p:nvSpPr>
          <p:cNvPr id="10" name="TextBox 9">
            <a:extLst>
              <a:ext uri="{FF2B5EF4-FFF2-40B4-BE49-F238E27FC236}">
                <a16:creationId xmlns:a16="http://schemas.microsoft.com/office/drawing/2014/main" id="{4C721B1C-29EF-4132-B726-520AE623B5E7}"/>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218430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53735-F808-4D0C-9A8C-CC695202EA21}"/>
              </a:ext>
            </a:extLst>
          </p:cNvPr>
          <p:cNvPicPr/>
          <p:nvPr userDrawn="1"/>
        </p:nvPicPr>
        <p:blipFill rotWithShape="1">
          <a:blip r:embed="rId2">
            <a:extLst>
              <a:ext uri="{28A0092B-C50C-407E-A947-70E740481C1C}">
                <a14:useLocalDpi xmlns:a14="http://schemas.microsoft.com/office/drawing/2010/main" val="0"/>
              </a:ext>
            </a:extLst>
          </a:blip>
          <a:srcRect t="26460" b="37175"/>
          <a:stretch/>
        </p:blipFill>
        <p:spPr bwMode="auto">
          <a:xfrm>
            <a:off x="0" y="1290637"/>
            <a:ext cx="9143980" cy="4276725"/>
          </a:xfrm>
          <a:prstGeom prst="rect">
            <a:avLst/>
          </a:prstGeom>
          <a:noFill/>
        </p:spPr>
      </p:pic>
      <p:pic>
        <p:nvPicPr>
          <p:cNvPr id="10" name="Picture 9">
            <a:extLst>
              <a:ext uri="{FF2B5EF4-FFF2-40B4-BE49-F238E27FC236}">
                <a16:creationId xmlns:a16="http://schemas.microsoft.com/office/drawing/2014/main" id="{7596BDC1-5EAF-4585-8478-D8D6C75D7F1F}"/>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1" name="Group 10">
            <a:extLst>
              <a:ext uri="{FF2B5EF4-FFF2-40B4-BE49-F238E27FC236}">
                <a16:creationId xmlns:a16="http://schemas.microsoft.com/office/drawing/2014/main" id="{D48949C9-4F14-4299-94BD-FE9EA6196E5C}"/>
              </a:ext>
            </a:extLst>
          </p:cNvPr>
          <p:cNvGrpSpPr/>
          <p:nvPr userDrawn="1"/>
        </p:nvGrpSpPr>
        <p:grpSpPr>
          <a:xfrm>
            <a:off x="0" y="6065510"/>
            <a:ext cx="9193943" cy="792480"/>
            <a:chOff x="0" y="6065510"/>
            <a:chExt cx="9193943" cy="792480"/>
          </a:xfrm>
        </p:grpSpPr>
        <p:pic>
          <p:nvPicPr>
            <p:cNvPr id="12" name="Picture 11">
              <a:extLst>
                <a:ext uri="{FF2B5EF4-FFF2-40B4-BE49-F238E27FC236}">
                  <a16:creationId xmlns:a16="http://schemas.microsoft.com/office/drawing/2014/main" id="{9545698B-7EED-4014-A945-1C07040CE8B4}"/>
                </a:ext>
              </a:extLst>
            </p:cNvPr>
            <p:cNvPicPr/>
            <p:nvPr userDrawn="1"/>
          </p:nvPicPr>
          <p:blipFill rotWithShape="1">
            <a:blip r:embed="rId2">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3" name="Picture 12">
              <a:extLst>
                <a:ext uri="{FF2B5EF4-FFF2-40B4-BE49-F238E27FC236}">
                  <a16:creationId xmlns:a16="http://schemas.microsoft.com/office/drawing/2014/main" id="{045EA118-0229-46CD-8089-D9BC176FD1CF}"/>
                </a:ext>
              </a:extLst>
            </p:cNvPr>
            <p:cNvPicPr/>
            <p:nvPr userDrawn="1"/>
          </p:nvPicPr>
          <p:blipFill rotWithShape="1">
            <a:blip r:embed="rId2">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2" name="Picture 1">
            <a:extLst>
              <a:ext uri="{FF2B5EF4-FFF2-40B4-BE49-F238E27FC236}">
                <a16:creationId xmlns:a16="http://schemas.microsoft.com/office/drawing/2014/main" id="{ACEA806E-AAC3-4FBE-A285-E71EAE0E1FDE}"/>
              </a:ext>
            </a:extLst>
          </p:cNvPr>
          <p:cNvPicPr>
            <a:picLocks noChangeAspect="1"/>
          </p:cNvPicPr>
          <p:nvPr userDrawn="1"/>
        </p:nvPicPr>
        <p:blipFill rotWithShape="1">
          <a:blip r:embed="rId4"/>
          <a:srcRect t="18239"/>
          <a:stretch/>
        </p:blipFill>
        <p:spPr>
          <a:xfrm>
            <a:off x="-20" y="7447"/>
            <a:ext cx="9144000" cy="792481"/>
          </a:xfrm>
          <a:prstGeom prst="rect">
            <a:avLst/>
          </a:prstGeom>
        </p:spPr>
      </p:pic>
      <p:sp>
        <p:nvSpPr>
          <p:cNvPr id="8" name="TextBox 7">
            <a:extLst>
              <a:ext uri="{FF2B5EF4-FFF2-40B4-BE49-F238E27FC236}">
                <a16:creationId xmlns:a16="http://schemas.microsoft.com/office/drawing/2014/main" id="{C2ABEEEF-3E00-41FE-B717-D00C67F80151}"/>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3763855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88" b="0" i="0">
                <a:solidFill>
                  <a:srgbClr val="2E395D"/>
                </a:solidFill>
                <a:latin typeface="Georgia"/>
                <a:cs typeface="Georgia"/>
              </a:defRPr>
            </a:lvl1pPr>
          </a:lstStyle>
          <a:p>
            <a:endParaRPr dirty="0"/>
          </a:p>
        </p:txBody>
      </p:sp>
      <p:pic>
        <p:nvPicPr>
          <p:cNvPr id="13" name="Picture 12">
            <a:extLst>
              <a:ext uri="{FF2B5EF4-FFF2-40B4-BE49-F238E27FC236}">
                <a16:creationId xmlns:a16="http://schemas.microsoft.com/office/drawing/2014/main" id="{D7894F9B-E886-4429-9AFC-0FF7A6328FF6}"/>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4" name="Group 13">
            <a:extLst>
              <a:ext uri="{FF2B5EF4-FFF2-40B4-BE49-F238E27FC236}">
                <a16:creationId xmlns:a16="http://schemas.microsoft.com/office/drawing/2014/main" id="{9376AF20-FC83-4D7A-A225-D6C506FF33AF}"/>
              </a:ext>
            </a:extLst>
          </p:cNvPr>
          <p:cNvGrpSpPr/>
          <p:nvPr userDrawn="1"/>
        </p:nvGrpSpPr>
        <p:grpSpPr>
          <a:xfrm>
            <a:off x="0" y="6065510"/>
            <a:ext cx="9193943" cy="792480"/>
            <a:chOff x="0" y="6065510"/>
            <a:chExt cx="9193943" cy="792480"/>
          </a:xfrm>
        </p:grpSpPr>
        <p:pic>
          <p:nvPicPr>
            <p:cNvPr id="15" name="Picture 14">
              <a:extLst>
                <a:ext uri="{FF2B5EF4-FFF2-40B4-BE49-F238E27FC236}">
                  <a16:creationId xmlns:a16="http://schemas.microsoft.com/office/drawing/2014/main" id="{07B6F09F-CD0C-4C3F-9D22-8A2AFA6847B8}"/>
                </a:ext>
              </a:extLst>
            </p:cNvPr>
            <p:cNvPicPr/>
            <p:nvPr userDrawn="1"/>
          </p:nvPicPr>
          <p:blipFill rotWithShape="1">
            <a:blip r:embed="rId3">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6" name="Picture 15">
              <a:extLst>
                <a:ext uri="{FF2B5EF4-FFF2-40B4-BE49-F238E27FC236}">
                  <a16:creationId xmlns:a16="http://schemas.microsoft.com/office/drawing/2014/main" id="{83C5694B-8831-4268-A8C5-A56C3585F69F}"/>
                </a:ext>
              </a:extLst>
            </p:cNvPr>
            <p:cNvPicPr/>
            <p:nvPr userDrawn="1"/>
          </p:nvPicPr>
          <p:blipFill rotWithShape="1">
            <a:blip r:embed="rId3">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4" name="Picture 3">
            <a:extLst>
              <a:ext uri="{FF2B5EF4-FFF2-40B4-BE49-F238E27FC236}">
                <a16:creationId xmlns:a16="http://schemas.microsoft.com/office/drawing/2014/main" id="{27064493-4C9F-467D-ACB2-A9C3918F5074}"/>
              </a:ext>
            </a:extLst>
          </p:cNvPr>
          <p:cNvPicPr>
            <a:picLocks noChangeAspect="1"/>
          </p:cNvPicPr>
          <p:nvPr userDrawn="1"/>
        </p:nvPicPr>
        <p:blipFill>
          <a:blip r:embed="rId4"/>
          <a:stretch>
            <a:fillRect/>
          </a:stretch>
        </p:blipFill>
        <p:spPr>
          <a:xfrm>
            <a:off x="0" y="0"/>
            <a:ext cx="9144000" cy="969264"/>
          </a:xfrm>
          <a:prstGeom prst="rect">
            <a:avLst/>
          </a:prstGeom>
        </p:spPr>
      </p:pic>
      <p:sp>
        <p:nvSpPr>
          <p:cNvPr id="8" name="TextBox 7">
            <a:extLst>
              <a:ext uri="{FF2B5EF4-FFF2-40B4-BE49-F238E27FC236}">
                <a16:creationId xmlns:a16="http://schemas.microsoft.com/office/drawing/2014/main" id="{B4C376BB-2C91-4B5A-9FBC-E0B72A2F57EC}"/>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170491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88" b="0" i="0">
                <a:solidFill>
                  <a:srgbClr val="2E395D"/>
                </a:solidFill>
                <a:latin typeface="Georgia"/>
                <a:cs typeface="Georgia"/>
              </a:defRPr>
            </a:lvl1pPr>
          </a:lstStyle>
          <a:p>
            <a:endParaRPr/>
          </a:p>
        </p:txBody>
      </p:sp>
      <p:sp>
        <p:nvSpPr>
          <p:cNvPr id="13" name="Holder 3">
            <a:extLst>
              <a:ext uri="{FF2B5EF4-FFF2-40B4-BE49-F238E27FC236}">
                <a16:creationId xmlns:a16="http://schemas.microsoft.com/office/drawing/2014/main" id="{DA71E407-3E69-4A66-B3C5-C4E72BDCB094}"/>
              </a:ext>
            </a:extLst>
          </p:cNvPr>
          <p:cNvSpPr>
            <a:spLocks noGrp="1"/>
          </p:cNvSpPr>
          <p:nvPr>
            <p:ph type="body" idx="10"/>
          </p:nvPr>
        </p:nvSpPr>
        <p:spPr>
          <a:xfrm>
            <a:off x="0" y="0"/>
            <a:ext cx="0" cy="0"/>
          </a:xfrm>
        </p:spPr>
        <p:txBody>
          <a:bodyPr lIns="0" tIns="0" rIns="0" bIns="0"/>
          <a:lstStyle>
            <a:lvl1pPr>
              <a:defRPr sz="1588" b="0" i="0">
                <a:solidFill>
                  <a:srgbClr val="2E395D"/>
                </a:solidFill>
                <a:latin typeface="Georgia"/>
                <a:cs typeface="Georgia"/>
              </a:defRPr>
            </a:lvl1pPr>
          </a:lstStyle>
          <a:p>
            <a:endParaRPr dirty="0"/>
          </a:p>
        </p:txBody>
      </p:sp>
      <p:pic>
        <p:nvPicPr>
          <p:cNvPr id="14" name="Picture 13">
            <a:extLst>
              <a:ext uri="{FF2B5EF4-FFF2-40B4-BE49-F238E27FC236}">
                <a16:creationId xmlns:a16="http://schemas.microsoft.com/office/drawing/2014/main" id="{3698A49A-6799-4784-9C4C-2E1034146E9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5" name="Group 14">
            <a:extLst>
              <a:ext uri="{FF2B5EF4-FFF2-40B4-BE49-F238E27FC236}">
                <a16:creationId xmlns:a16="http://schemas.microsoft.com/office/drawing/2014/main" id="{07E596C5-78CC-441F-B18E-95AF97859254}"/>
              </a:ext>
            </a:extLst>
          </p:cNvPr>
          <p:cNvGrpSpPr/>
          <p:nvPr userDrawn="1"/>
        </p:nvGrpSpPr>
        <p:grpSpPr>
          <a:xfrm>
            <a:off x="0" y="6065510"/>
            <a:ext cx="9193943" cy="792480"/>
            <a:chOff x="0" y="6065510"/>
            <a:chExt cx="9193943" cy="792480"/>
          </a:xfrm>
        </p:grpSpPr>
        <p:pic>
          <p:nvPicPr>
            <p:cNvPr id="16" name="Picture 15">
              <a:extLst>
                <a:ext uri="{FF2B5EF4-FFF2-40B4-BE49-F238E27FC236}">
                  <a16:creationId xmlns:a16="http://schemas.microsoft.com/office/drawing/2014/main" id="{FDCE99F5-F470-46A7-BB2F-195B7DAF2DFD}"/>
                </a:ext>
              </a:extLst>
            </p:cNvPr>
            <p:cNvPicPr/>
            <p:nvPr userDrawn="1"/>
          </p:nvPicPr>
          <p:blipFill rotWithShape="1">
            <a:blip r:embed="rId3">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7" name="Picture 16">
              <a:extLst>
                <a:ext uri="{FF2B5EF4-FFF2-40B4-BE49-F238E27FC236}">
                  <a16:creationId xmlns:a16="http://schemas.microsoft.com/office/drawing/2014/main" id="{18F308FA-A113-44FD-BD1A-78D802C4476F}"/>
                </a:ext>
              </a:extLst>
            </p:cNvPr>
            <p:cNvPicPr/>
            <p:nvPr userDrawn="1"/>
          </p:nvPicPr>
          <p:blipFill rotWithShape="1">
            <a:blip r:embed="rId3">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18" name="Picture 17">
            <a:extLst>
              <a:ext uri="{FF2B5EF4-FFF2-40B4-BE49-F238E27FC236}">
                <a16:creationId xmlns:a16="http://schemas.microsoft.com/office/drawing/2014/main" id="{3E3D9FAF-0963-4AB4-915A-ECB0EC03A7EC}"/>
              </a:ext>
            </a:extLst>
          </p:cNvPr>
          <p:cNvPicPr>
            <a:picLocks noChangeAspect="1"/>
          </p:cNvPicPr>
          <p:nvPr userDrawn="1"/>
        </p:nvPicPr>
        <p:blipFill>
          <a:blip r:embed="rId4"/>
          <a:stretch>
            <a:fillRect/>
          </a:stretch>
        </p:blipFill>
        <p:spPr>
          <a:xfrm>
            <a:off x="0" y="0"/>
            <a:ext cx="9144000" cy="969264"/>
          </a:xfrm>
          <a:prstGeom prst="rect">
            <a:avLst/>
          </a:prstGeom>
        </p:spPr>
      </p:pic>
      <p:sp>
        <p:nvSpPr>
          <p:cNvPr id="9" name="TextBox 8">
            <a:extLst>
              <a:ext uri="{FF2B5EF4-FFF2-40B4-BE49-F238E27FC236}">
                <a16:creationId xmlns:a16="http://schemas.microsoft.com/office/drawing/2014/main" id="{E99458A0-A1E0-43A4-97D3-567041DACAD2}"/>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401943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88" b="0" i="0">
                <a:solidFill>
                  <a:srgbClr val="2E395D"/>
                </a:solidFill>
                <a:latin typeface="Georgia"/>
                <a:cs typeface="Georgia"/>
              </a:defRPr>
            </a:lvl1pPr>
          </a:lstStyle>
          <a:p>
            <a:endParaRPr/>
          </a:p>
        </p:txBody>
      </p:sp>
      <p:sp>
        <p:nvSpPr>
          <p:cNvPr id="13" name="Holder 3">
            <a:extLst>
              <a:ext uri="{FF2B5EF4-FFF2-40B4-BE49-F238E27FC236}">
                <a16:creationId xmlns:a16="http://schemas.microsoft.com/office/drawing/2014/main" id="{7CFFC4B3-B33C-4A01-B23A-EDF7D0748344}"/>
              </a:ext>
            </a:extLst>
          </p:cNvPr>
          <p:cNvSpPr>
            <a:spLocks noGrp="1"/>
          </p:cNvSpPr>
          <p:nvPr>
            <p:ph type="body" idx="10"/>
          </p:nvPr>
        </p:nvSpPr>
        <p:spPr>
          <a:xfrm>
            <a:off x="0" y="0"/>
            <a:ext cx="0" cy="0"/>
          </a:xfrm>
        </p:spPr>
        <p:txBody>
          <a:bodyPr lIns="0" tIns="0" rIns="0" bIns="0"/>
          <a:lstStyle>
            <a:lvl1pPr>
              <a:defRPr sz="1588" b="0" i="0">
                <a:solidFill>
                  <a:srgbClr val="2E395D"/>
                </a:solidFill>
                <a:latin typeface="Georgia"/>
                <a:cs typeface="Georgia"/>
              </a:defRPr>
            </a:lvl1pPr>
          </a:lstStyle>
          <a:p>
            <a:endParaRPr dirty="0"/>
          </a:p>
        </p:txBody>
      </p:sp>
      <p:pic>
        <p:nvPicPr>
          <p:cNvPr id="14" name="Picture 13">
            <a:extLst>
              <a:ext uri="{FF2B5EF4-FFF2-40B4-BE49-F238E27FC236}">
                <a16:creationId xmlns:a16="http://schemas.microsoft.com/office/drawing/2014/main" id="{745C762D-9786-4C9C-80A9-4C92B254A33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5" name="Group 14">
            <a:extLst>
              <a:ext uri="{FF2B5EF4-FFF2-40B4-BE49-F238E27FC236}">
                <a16:creationId xmlns:a16="http://schemas.microsoft.com/office/drawing/2014/main" id="{4BB87BD7-80F5-4BB7-9A3D-CCEF1AE4ACC7}"/>
              </a:ext>
            </a:extLst>
          </p:cNvPr>
          <p:cNvGrpSpPr/>
          <p:nvPr userDrawn="1"/>
        </p:nvGrpSpPr>
        <p:grpSpPr>
          <a:xfrm>
            <a:off x="0" y="6065510"/>
            <a:ext cx="9193943" cy="792480"/>
            <a:chOff x="0" y="6065510"/>
            <a:chExt cx="9193943" cy="792480"/>
          </a:xfrm>
        </p:grpSpPr>
        <p:pic>
          <p:nvPicPr>
            <p:cNvPr id="16" name="Picture 15">
              <a:extLst>
                <a:ext uri="{FF2B5EF4-FFF2-40B4-BE49-F238E27FC236}">
                  <a16:creationId xmlns:a16="http://schemas.microsoft.com/office/drawing/2014/main" id="{D7BC5FC5-714D-46C4-A86B-3FB87D4FE82D}"/>
                </a:ext>
              </a:extLst>
            </p:cNvPr>
            <p:cNvPicPr/>
            <p:nvPr userDrawn="1"/>
          </p:nvPicPr>
          <p:blipFill rotWithShape="1">
            <a:blip r:embed="rId3">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7" name="Picture 16">
              <a:extLst>
                <a:ext uri="{FF2B5EF4-FFF2-40B4-BE49-F238E27FC236}">
                  <a16:creationId xmlns:a16="http://schemas.microsoft.com/office/drawing/2014/main" id="{9A9818B0-955E-4095-929D-305E9362057B}"/>
                </a:ext>
              </a:extLst>
            </p:cNvPr>
            <p:cNvPicPr/>
            <p:nvPr userDrawn="1"/>
          </p:nvPicPr>
          <p:blipFill rotWithShape="1">
            <a:blip r:embed="rId3">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18" name="Picture 17">
            <a:extLst>
              <a:ext uri="{FF2B5EF4-FFF2-40B4-BE49-F238E27FC236}">
                <a16:creationId xmlns:a16="http://schemas.microsoft.com/office/drawing/2014/main" id="{3C250F3F-8CFB-4F97-9CE4-E2B657EFE72D}"/>
              </a:ext>
            </a:extLst>
          </p:cNvPr>
          <p:cNvPicPr>
            <a:picLocks noChangeAspect="1"/>
          </p:cNvPicPr>
          <p:nvPr userDrawn="1"/>
        </p:nvPicPr>
        <p:blipFill>
          <a:blip r:embed="rId4"/>
          <a:stretch>
            <a:fillRect/>
          </a:stretch>
        </p:blipFill>
        <p:spPr>
          <a:xfrm>
            <a:off x="0" y="0"/>
            <a:ext cx="9144000" cy="969264"/>
          </a:xfrm>
          <a:prstGeom prst="rect">
            <a:avLst/>
          </a:prstGeom>
        </p:spPr>
      </p:pic>
      <p:sp>
        <p:nvSpPr>
          <p:cNvPr id="9" name="TextBox 8">
            <a:extLst>
              <a:ext uri="{FF2B5EF4-FFF2-40B4-BE49-F238E27FC236}">
                <a16:creationId xmlns:a16="http://schemas.microsoft.com/office/drawing/2014/main" id="{A4208FF2-B13F-4690-A595-156DFAD46616}"/>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49692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sz="1588" b="0" i="0">
                <a:solidFill>
                  <a:srgbClr val="2E395D"/>
                </a:solidFill>
                <a:latin typeface="Georgia"/>
                <a:cs typeface="Georgia"/>
              </a:defRPr>
            </a:lvl1pPr>
          </a:lstStyle>
          <a:p>
            <a:endParaRPr/>
          </a:p>
        </p:txBody>
      </p:sp>
      <p:sp>
        <p:nvSpPr>
          <p:cNvPr id="12" name="object 10">
            <a:extLst>
              <a:ext uri="{FF2B5EF4-FFF2-40B4-BE49-F238E27FC236}">
                <a16:creationId xmlns:a16="http://schemas.microsoft.com/office/drawing/2014/main" id="{A2AD9F23-CC32-4A7B-84D1-FC686464EB62}"/>
              </a:ext>
            </a:extLst>
          </p:cNvPr>
          <p:cNvSpPr txBox="1"/>
          <p:nvPr userDrawn="1"/>
        </p:nvSpPr>
        <p:spPr>
          <a:xfrm>
            <a:off x="8728363" y="6588499"/>
            <a:ext cx="346365" cy="166071"/>
          </a:xfrm>
          <a:prstGeom prst="rect">
            <a:avLst/>
          </a:prstGeom>
        </p:spPr>
        <p:txBody>
          <a:bodyPr vert="horz" wrap="square" lIns="0" tIns="0" rIns="0" bIns="0" rtlCol="0">
            <a:spAutoFit/>
          </a:bodyPr>
          <a:lstStyle/>
          <a:p>
            <a:pPr marL="11206" algn="ctr">
              <a:lnSpc>
                <a:spcPts val="1421"/>
              </a:lnSpc>
            </a:pPr>
            <a:fld id="{1E9972DB-2FD1-4A1F-9300-5E18FC63F008}" type="slidenum">
              <a:rPr lang="en-US" sz="1059" b="1" smtClean="0">
                <a:solidFill>
                  <a:srgbClr val="828F9F"/>
                </a:solidFill>
                <a:latin typeface="Georgia" panose="02040502050405020303" pitchFamily="18" charset="0"/>
                <a:cs typeface="Corbel"/>
              </a:rPr>
              <a:pPr marL="11206" algn="ctr">
                <a:lnSpc>
                  <a:spcPts val="1421"/>
                </a:lnSpc>
              </a:pPr>
              <a:t>‹#›</a:t>
            </a:fld>
            <a:endParaRPr sz="1059" dirty="0">
              <a:latin typeface="Georgia" panose="02040502050405020303" pitchFamily="18" charset="0"/>
              <a:cs typeface="Corbel"/>
            </a:endParaRPr>
          </a:p>
        </p:txBody>
      </p:sp>
      <p:pic>
        <p:nvPicPr>
          <p:cNvPr id="13" name="Picture 12">
            <a:extLst>
              <a:ext uri="{FF2B5EF4-FFF2-40B4-BE49-F238E27FC236}">
                <a16:creationId xmlns:a16="http://schemas.microsoft.com/office/drawing/2014/main" id="{3AB55FC0-8852-4B6B-BBE5-C51FBF437FE0}"/>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4" name="Group 13">
            <a:extLst>
              <a:ext uri="{FF2B5EF4-FFF2-40B4-BE49-F238E27FC236}">
                <a16:creationId xmlns:a16="http://schemas.microsoft.com/office/drawing/2014/main" id="{7DE4BF58-7DFD-4ECC-9163-7F26D50883A4}"/>
              </a:ext>
            </a:extLst>
          </p:cNvPr>
          <p:cNvGrpSpPr/>
          <p:nvPr userDrawn="1"/>
        </p:nvGrpSpPr>
        <p:grpSpPr>
          <a:xfrm>
            <a:off x="0" y="6065510"/>
            <a:ext cx="9193943" cy="792480"/>
            <a:chOff x="0" y="6065510"/>
            <a:chExt cx="9193943" cy="792480"/>
          </a:xfrm>
        </p:grpSpPr>
        <p:pic>
          <p:nvPicPr>
            <p:cNvPr id="15" name="Picture 14">
              <a:extLst>
                <a:ext uri="{FF2B5EF4-FFF2-40B4-BE49-F238E27FC236}">
                  <a16:creationId xmlns:a16="http://schemas.microsoft.com/office/drawing/2014/main" id="{8A137E2D-C722-491B-BC29-5B59CC3369DA}"/>
                </a:ext>
              </a:extLst>
            </p:cNvPr>
            <p:cNvPicPr/>
            <p:nvPr userDrawn="1"/>
          </p:nvPicPr>
          <p:blipFill rotWithShape="1">
            <a:blip r:embed="rId3">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6" name="Picture 15">
              <a:extLst>
                <a:ext uri="{FF2B5EF4-FFF2-40B4-BE49-F238E27FC236}">
                  <a16:creationId xmlns:a16="http://schemas.microsoft.com/office/drawing/2014/main" id="{8ED561CE-498F-4979-90ED-2763783F7605}"/>
                </a:ext>
              </a:extLst>
            </p:cNvPr>
            <p:cNvPicPr/>
            <p:nvPr userDrawn="1"/>
          </p:nvPicPr>
          <p:blipFill rotWithShape="1">
            <a:blip r:embed="rId3">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17" name="Picture 16">
            <a:extLst>
              <a:ext uri="{FF2B5EF4-FFF2-40B4-BE49-F238E27FC236}">
                <a16:creationId xmlns:a16="http://schemas.microsoft.com/office/drawing/2014/main" id="{2F471255-BF75-4D11-9DE7-D7CEFD3799F8}"/>
              </a:ext>
            </a:extLst>
          </p:cNvPr>
          <p:cNvPicPr>
            <a:picLocks noChangeAspect="1"/>
          </p:cNvPicPr>
          <p:nvPr userDrawn="1"/>
        </p:nvPicPr>
        <p:blipFill>
          <a:blip r:embed="rId4"/>
          <a:stretch>
            <a:fillRect/>
          </a:stretch>
        </p:blipFill>
        <p:spPr>
          <a:xfrm>
            <a:off x="0" y="0"/>
            <a:ext cx="9144000" cy="969264"/>
          </a:xfrm>
          <a:prstGeom prst="rect">
            <a:avLst/>
          </a:prstGeom>
        </p:spPr>
      </p:pic>
      <p:sp>
        <p:nvSpPr>
          <p:cNvPr id="9" name="TextBox 8">
            <a:extLst>
              <a:ext uri="{FF2B5EF4-FFF2-40B4-BE49-F238E27FC236}">
                <a16:creationId xmlns:a16="http://schemas.microsoft.com/office/drawing/2014/main" id="{E807F623-D4A8-4517-B328-FF1C4EE5DF48}"/>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49358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4" name="object 10">
            <a:extLst>
              <a:ext uri="{FF2B5EF4-FFF2-40B4-BE49-F238E27FC236}">
                <a16:creationId xmlns:a16="http://schemas.microsoft.com/office/drawing/2014/main" id="{F473EF61-EBF3-48CD-A773-77FB5A7DE0CE}"/>
              </a:ext>
            </a:extLst>
          </p:cNvPr>
          <p:cNvSpPr txBox="1"/>
          <p:nvPr userDrawn="1"/>
        </p:nvSpPr>
        <p:spPr>
          <a:xfrm>
            <a:off x="8728363" y="6588499"/>
            <a:ext cx="346365" cy="166071"/>
          </a:xfrm>
          <a:prstGeom prst="rect">
            <a:avLst/>
          </a:prstGeom>
        </p:spPr>
        <p:txBody>
          <a:bodyPr vert="horz" wrap="square" lIns="0" tIns="0" rIns="0" bIns="0" rtlCol="0">
            <a:spAutoFit/>
          </a:bodyPr>
          <a:lstStyle/>
          <a:p>
            <a:pPr marL="11206" algn="ctr">
              <a:lnSpc>
                <a:spcPts val="1421"/>
              </a:lnSpc>
            </a:pPr>
            <a:fld id="{1E9972DB-2FD1-4A1F-9300-5E18FC63F008}" type="slidenum">
              <a:rPr lang="en-US" sz="1059" b="1" smtClean="0">
                <a:solidFill>
                  <a:srgbClr val="828F9F"/>
                </a:solidFill>
                <a:latin typeface="Georgia" panose="02040502050405020303" pitchFamily="18" charset="0"/>
                <a:cs typeface="Corbel"/>
              </a:rPr>
              <a:pPr marL="11206" algn="ctr">
                <a:lnSpc>
                  <a:spcPts val="1421"/>
                </a:lnSpc>
              </a:pPr>
              <a:t>‹#›</a:t>
            </a:fld>
            <a:endParaRPr sz="1059" dirty="0">
              <a:latin typeface="Georgia" panose="02040502050405020303" pitchFamily="18" charset="0"/>
              <a:cs typeface="Corbel"/>
            </a:endParaRPr>
          </a:p>
        </p:txBody>
      </p:sp>
      <p:pic>
        <p:nvPicPr>
          <p:cNvPr id="13" name="Picture 12">
            <a:extLst>
              <a:ext uri="{FF2B5EF4-FFF2-40B4-BE49-F238E27FC236}">
                <a16:creationId xmlns:a16="http://schemas.microsoft.com/office/drawing/2014/main" id="{82851305-D2E8-4C05-9017-847208BB4E8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8375373" y="5791200"/>
            <a:ext cx="742931" cy="678180"/>
          </a:xfrm>
          <a:prstGeom prst="rect">
            <a:avLst/>
          </a:prstGeom>
        </p:spPr>
      </p:pic>
      <p:grpSp>
        <p:nvGrpSpPr>
          <p:cNvPr id="15" name="Group 14">
            <a:extLst>
              <a:ext uri="{FF2B5EF4-FFF2-40B4-BE49-F238E27FC236}">
                <a16:creationId xmlns:a16="http://schemas.microsoft.com/office/drawing/2014/main" id="{42335522-3DA2-4003-A2EA-55B4831BE539}"/>
              </a:ext>
            </a:extLst>
          </p:cNvPr>
          <p:cNvGrpSpPr/>
          <p:nvPr userDrawn="1"/>
        </p:nvGrpSpPr>
        <p:grpSpPr>
          <a:xfrm>
            <a:off x="0" y="6065510"/>
            <a:ext cx="9193943" cy="792480"/>
            <a:chOff x="0" y="6065510"/>
            <a:chExt cx="9193943" cy="792480"/>
          </a:xfrm>
        </p:grpSpPr>
        <p:pic>
          <p:nvPicPr>
            <p:cNvPr id="16" name="Picture 15">
              <a:extLst>
                <a:ext uri="{FF2B5EF4-FFF2-40B4-BE49-F238E27FC236}">
                  <a16:creationId xmlns:a16="http://schemas.microsoft.com/office/drawing/2014/main" id="{B180C827-03D0-4DB0-BC85-2ABA3EB37508}"/>
                </a:ext>
              </a:extLst>
            </p:cNvPr>
            <p:cNvPicPr/>
            <p:nvPr userDrawn="1"/>
          </p:nvPicPr>
          <p:blipFill rotWithShape="1">
            <a:blip r:embed="rId3">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7" name="Picture 16">
              <a:extLst>
                <a:ext uri="{FF2B5EF4-FFF2-40B4-BE49-F238E27FC236}">
                  <a16:creationId xmlns:a16="http://schemas.microsoft.com/office/drawing/2014/main" id="{00CA2029-6566-45E2-9E01-13D5C8312E49}"/>
                </a:ext>
              </a:extLst>
            </p:cNvPr>
            <p:cNvPicPr/>
            <p:nvPr userDrawn="1"/>
          </p:nvPicPr>
          <p:blipFill rotWithShape="1">
            <a:blip r:embed="rId3">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pic>
        <p:nvPicPr>
          <p:cNvPr id="18" name="Picture 17">
            <a:extLst>
              <a:ext uri="{FF2B5EF4-FFF2-40B4-BE49-F238E27FC236}">
                <a16:creationId xmlns:a16="http://schemas.microsoft.com/office/drawing/2014/main" id="{B27D1448-DBC9-4FC7-B409-4A43A007ED52}"/>
              </a:ext>
            </a:extLst>
          </p:cNvPr>
          <p:cNvPicPr>
            <a:picLocks noChangeAspect="1"/>
          </p:cNvPicPr>
          <p:nvPr userDrawn="1"/>
        </p:nvPicPr>
        <p:blipFill>
          <a:blip r:embed="rId4"/>
          <a:stretch>
            <a:fillRect/>
          </a:stretch>
        </p:blipFill>
        <p:spPr>
          <a:xfrm>
            <a:off x="0" y="0"/>
            <a:ext cx="9144000" cy="969264"/>
          </a:xfrm>
          <a:prstGeom prst="rect">
            <a:avLst/>
          </a:prstGeom>
        </p:spPr>
      </p:pic>
      <p:sp>
        <p:nvSpPr>
          <p:cNvPr id="8" name="TextBox 7">
            <a:extLst>
              <a:ext uri="{FF2B5EF4-FFF2-40B4-BE49-F238E27FC236}">
                <a16:creationId xmlns:a16="http://schemas.microsoft.com/office/drawing/2014/main" id="{7D01F91C-20B8-4370-8CFD-9CE8556DDAAC}"/>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3368640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57D61B9-473A-4120-970B-1EFDDC910977}"/>
              </a:ext>
            </a:extLst>
          </p:cNvPr>
          <p:cNvGrpSpPr/>
          <p:nvPr userDrawn="1"/>
        </p:nvGrpSpPr>
        <p:grpSpPr>
          <a:xfrm>
            <a:off x="-24972" y="6065520"/>
            <a:ext cx="9193943" cy="792480"/>
            <a:chOff x="0" y="6065510"/>
            <a:chExt cx="9193943" cy="792480"/>
          </a:xfrm>
        </p:grpSpPr>
        <p:pic>
          <p:nvPicPr>
            <p:cNvPr id="9" name="Picture 8">
              <a:extLst>
                <a:ext uri="{FF2B5EF4-FFF2-40B4-BE49-F238E27FC236}">
                  <a16:creationId xmlns:a16="http://schemas.microsoft.com/office/drawing/2014/main" id="{00F1919F-CFF3-4028-BF40-F32312A98F7B}"/>
                </a:ext>
              </a:extLst>
            </p:cNvPr>
            <p:cNvPicPr/>
            <p:nvPr userDrawn="1"/>
          </p:nvPicPr>
          <p:blipFill rotWithShape="1">
            <a:blip r:embed="rId2">
              <a:extLst>
                <a:ext uri="{28A0092B-C50C-407E-A947-70E740481C1C}">
                  <a14:useLocalDpi xmlns:a14="http://schemas.microsoft.com/office/drawing/2010/main" val="0"/>
                </a:ext>
              </a:extLst>
            </a:blip>
            <a:srcRect t="92080"/>
            <a:stretch/>
          </p:blipFill>
          <p:spPr bwMode="auto">
            <a:xfrm>
              <a:off x="0" y="6065510"/>
              <a:ext cx="7776210" cy="792480"/>
            </a:xfrm>
            <a:prstGeom prst="rect">
              <a:avLst/>
            </a:prstGeom>
            <a:noFill/>
          </p:spPr>
        </p:pic>
        <p:pic>
          <p:nvPicPr>
            <p:cNvPr id="11" name="Picture 10">
              <a:extLst>
                <a:ext uri="{FF2B5EF4-FFF2-40B4-BE49-F238E27FC236}">
                  <a16:creationId xmlns:a16="http://schemas.microsoft.com/office/drawing/2014/main" id="{07C96AB3-3E4E-48B9-A855-76776A675D06}"/>
                </a:ext>
              </a:extLst>
            </p:cNvPr>
            <p:cNvPicPr/>
            <p:nvPr userDrawn="1"/>
          </p:nvPicPr>
          <p:blipFill rotWithShape="1">
            <a:blip r:embed="rId2">
              <a:extLst>
                <a:ext uri="{28A0092B-C50C-407E-A947-70E740481C1C}">
                  <a14:useLocalDpi xmlns:a14="http://schemas.microsoft.com/office/drawing/2010/main" val="0"/>
                </a:ext>
              </a:extLst>
            </a:blip>
            <a:srcRect l="75020" t="92080"/>
            <a:stretch/>
          </p:blipFill>
          <p:spPr bwMode="auto">
            <a:xfrm>
              <a:off x="7251447" y="6065510"/>
              <a:ext cx="1942496" cy="792480"/>
            </a:xfrm>
            <a:prstGeom prst="rect">
              <a:avLst/>
            </a:prstGeom>
            <a:noFill/>
          </p:spPr>
        </p:pic>
      </p:grpSp>
      <p:sp>
        <p:nvSpPr>
          <p:cNvPr id="10" name="TextBox 9">
            <a:extLst>
              <a:ext uri="{FF2B5EF4-FFF2-40B4-BE49-F238E27FC236}">
                <a16:creationId xmlns:a16="http://schemas.microsoft.com/office/drawing/2014/main" id="{4C721B1C-29EF-4132-B726-520AE623B5E7}"/>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pic>
        <p:nvPicPr>
          <p:cNvPr id="7" name="Picture 6">
            <a:extLst>
              <a:ext uri="{FF2B5EF4-FFF2-40B4-BE49-F238E27FC236}">
                <a16:creationId xmlns:a16="http://schemas.microsoft.com/office/drawing/2014/main" id="{39BA8FBB-8239-4AA1-9075-94BD49E7783E}"/>
              </a:ext>
            </a:extLst>
          </p:cNvPr>
          <p:cNvPicPr/>
          <p:nvPr userDrawn="1"/>
        </p:nvPicPr>
        <p:blipFill rotWithShape="1">
          <a:blip r:embed="rId2">
            <a:extLst>
              <a:ext uri="{28A0092B-C50C-407E-A947-70E740481C1C}">
                <a14:useLocalDpi xmlns:a14="http://schemas.microsoft.com/office/drawing/2010/main" val="0"/>
              </a:ext>
            </a:extLst>
          </a:blip>
          <a:srcRect t="4512" b="86498"/>
          <a:stretch/>
        </p:blipFill>
        <p:spPr bwMode="auto">
          <a:xfrm>
            <a:off x="20" y="10"/>
            <a:ext cx="9143980" cy="1057265"/>
          </a:xfrm>
          <a:prstGeom prst="rect">
            <a:avLst/>
          </a:prstGeom>
          <a:noFill/>
        </p:spPr>
      </p:pic>
      <p:pic>
        <p:nvPicPr>
          <p:cNvPr id="3" name="Picture 2">
            <a:extLst>
              <a:ext uri="{FF2B5EF4-FFF2-40B4-BE49-F238E27FC236}">
                <a16:creationId xmlns:a16="http://schemas.microsoft.com/office/drawing/2014/main" id="{07935E07-5A71-4AE8-8656-004A0FF64228}"/>
              </a:ext>
            </a:extLst>
          </p:cNvPr>
          <p:cNvPicPr>
            <a:picLocks noChangeAspect="1"/>
          </p:cNvPicPr>
          <p:nvPr userDrawn="1"/>
        </p:nvPicPr>
        <p:blipFill rotWithShape="1">
          <a:blip r:embed="rId3">
            <a:duotone>
              <a:schemeClr val="accent3">
                <a:shade val="45000"/>
                <a:satMod val="135000"/>
              </a:schemeClr>
              <a:prstClr val="white"/>
            </a:duotone>
          </a:blip>
          <a:srcRect t="14773"/>
          <a:stretch/>
        </p:blipFill>
        <p:spPr>
          <a:xfrm>
            <a:off x="-1" y="822362"/>
            <a:ext cx="9143979" cy="5243158"/>
          </a:xfrm>
          <a:prstGeom prst="rect">
            <a:avLst/>
          </a:prstGeom>
        </p:spPr>
      </p:pic>
    </p:spTree>
    <p:extLst>
      <p:ext uri="{BB962C8B-B14F-4D97-AF65-F5344CB8AC3E}">
        <p14:creationId xmlns:p14="http://schemas.microsoft.com/office/powerpoint/2010/main" val="2137684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0026EA-5F19-44B8-B0F3-B3213337044B}"/>
              </a:ext>
            </a:extLst>
          </p:cNvPr>
          <p:cNvSpPr txBox="1"/>
          <p:nvPr userDrawn="1"/>
        </p:nvSpPr>
        <p:spPr>
          <a:xfrm>
            <a:off x="4204009" y="6222382"/>
            <a:ext cx="735981" cy="261610"/>
          </a:xfrm>
          <a:prstGeom prst="rect">
            <a:avLst/>
          </a:prstGeom>
          <a:noFill/>
        </p:spPr>
        <p:txBody>
          <a:bodyPr wrap="square" rtlCol="0">
            <a:spAutoFit/>
          </a:bodyPr>
          <a:lstStyle/>
          <a:p>
            <a:pPr algn="ctr"/>
            <a:fld id="{111BDBE8-FD4A-4F21-B1D8-FD25D79FF26E}" type="slidenum">
              <a:rPr lang="en-US" sz="1100" smtClean="0"/>
              <a:pPr algn="ctr"/>
              <a:t>‹#›</a:t>
            </a:fld>
            <a:endParaRPr lang="en-US" sz="1100" dirty="0"/>
          </a:p>
        </p:txBody>
      </p:sp>
    </p:spTree>
    <p:extLst>
      <p:ext uri="{BB962C8B-B14F-4D97-AF65-F5344CB8AC3E}">
        <p14:creationId xmlns:p14="http://schemas.microsoft.com/office/powerpoint/2010/main" val="4240988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71" r:id="rId4"/>
    <p:sldLayoutId id="2147483672" r:id="rId5"/>
    <p:sldLayoutId id="2147483673" r:id="rId6"/>
    <p:sldLayoutId id="2147483674" r:id="rId7"/>
    <p:sldLayoutId id="2147483675"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bona@advantech-inc.com"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www.advantech-in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gif"/><Relationship Id="rId7" Type="http://schemas.openxmlformats.org/officeDocument/2006/relationships/image" Target="../media/image53.jpeg"/><Relationship Id="rId2" Type="http://schemas.openxmlformats.org/officeDocument/2006/relationships/image" Target="../media/image48.gif"/><Relationship Id="rId1" Type="http://schemas.openxmlformats.org/officeDocument/2006/relationships/slideLayout" Target="../slideLayouts/slideLayout6.xml"/><Relationship Id="rId6" Type="http://schemas.openxmlformats.org/officeDocument/2006/relationships/image" Target="../media/image52.gif"/><Relationship Id="rId5" Type="http://schemas.openxmlformats.org/officeDocument/2006/relationships/image" Target="../media/image51.jpeg"/><Relationship Id="rId4" Type="http://schemas.openxmlformats.org/officeDocument/2006/relationships/image" Target="../media/image50.gif"/><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cid:image006.png@01D3E07E.B97F1190" TargetMode="External"/><Relationship Id="rId7" Type="http://schemas.openxmlformats.org/officeDocument/2006/relationships/image" Target="cid:image010.png@01D3E07E.B97F1190" TargetMode="External"/><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cid:image008.png@01D3E07E.B97F1190" TargetMode="External"/><Relationship Id="rId4" Type="http://schemas.openxmlformats.org/officeDocument/2006/relationships/image" Target="../media/image66.png"/><Relationship Id="rId9" Type="http://schemas.openxmlformats.org/officeDocument/2006/relationships/image" Target="cid:image012.png@01D3E07E.B97F119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jp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9.jpg"/><Relationship Id="rId11" Type="http://schemas.openxmlformats.org/officeDocument/2006/relationships/image" Target="../media/image84.png"/><Relationship Id="rId5" Type="http://schemas.openxmlformats.org/officeDocument/2006/relationships/image" Target="../media/image78.jp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1.jpeg"/><Relationship Id="rId7"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102.png"/><Relationship Id="rId5" Type="http://schemas.openxmlformats.org/officeDocument/2006/relationships/image" Target="../media/image24.png"/><Relationship Id="rId10" Type="http://schemas.openxmlformats.org/officeDocument/2006/relationships/image" Target="../media/image101.png"/><Relationship Id="rId4" Type="http://schemas.openxmlformats.org/officeDocument/2006/relationships/image" Target="../media/image32.jpe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0.png"/><Relationship Id="rId7"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jp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30.png"/><Relationship Id="rId4" Type="http://schemas.openxmlformats.org/officeDocument/2006/relationships/image" Target="../media/image1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CC675F-CF97-4534-9F53-0332C24EB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930" y="1562100"/>
            <a:ext cx="2501182" cy="14049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Rectangle 19">
            <a:extLst>
              <a:ext uri="{FF2B5EF4-FFF2-40B4-BE49-F238E27FC236}">
                <a16:creationId xmlns:a16="http://schemas.microsoft.com/office/drawing/2014/main" id="{AFA9E7CF-BB07-4093-B719-150DEC98A336}"/>
              </a:ext>
            </a:extLst>
          </p:cNvPr>
          <p:cNvSpPr/>
          <p:nvPr/>
        </p:nvSpPr>
        <p:spPr>
          <a:xfrm>
            <a:off x="2271251" y="2575695"/>
            <a:ext cx="4601497" cy="1815882"/>
          </a:xfrm>
          <a:prstGeom prst="rect">
            <a:avLst/>
          </a:prstGeom>
        </p:spPr>
        <p:txBody>
          <a:bodyPr wrap="square">
            <a:spAutoFit/>
          </a:bodyPr>
          <a:lstStyle/>
          <a:p>
            <a:pPr marL="285750" indent="-285750">
              <a:spcAft>
                <a:spcPts val="1600"/>
              </a:spcAft>
              <a:buFont typeface="Wingdings" panose="05000000000000000000" pitchFamily="2" charset="2"/>
              <a:buChar char="q"/>
            </a:pPr>
            <a:r>
              <a:rPr lang="en-US" b="1" dirty="0"/>
              <a:t>Introduction</a:t>
            </a:r>
          </a:p>
          <a:p>
            <a:pPr marL="285750" indent="-285750">
              <a:spcAft>
                <a:spcPts val="1600"/>
              </a:spcAft>
              <a:buFont typeface="Wingdings" panose="05000000000000000000" pitchFamily="2" charset="2"/>
              <a:buChar char="q"/>
            </a:pPr>
            <a:r>
              <a:rPr lang="en-US" altLang="en-US" b="1" dirty="0">
                <a:ea typeface="Calibri" panose="020F0502020204030204" pitchFamily="34" charset="0"/>
                <a:cs typeface="Times New Roman" panose="02020603050405020304" pitchFamily="18" charset="0"/>
              </a:rPr>
              <a:t>AVA™</a:t>
            </a:r>
            <a:r>
              <a:rPr lang="en-US" b="1" dirty="0"/>
              <a:t> Enterprise Manager Functionality</a:t>
            </a:r>
          </a:p>
          <a:p>
            <a:pPr marL="285750" indent="-285750">
              <a:spcAft>
                <a:spcPts val="1600"/>
              </a:spcAft>
              <a:buFont typeface="Wingdings" panose="05000000000000000000" pitchFamily="2" charset="2"/>
              <a:buChar char="q"/>
            </a:pPr>
            <a:r>
              <a:rPr lang="en-US" b="1" dirty="0"/>
              <a:t>Dashboard / Business Intelligence</a:t>
            </a:r>
          </a:p>
          <a:p>
            <a:pPr marL="285750" indent="-285750">
              <a:spcAft>
                <a:spcPts val="1600"/>
              </a:spcAft>
              <a:buFont typeface="Wingdings" panose="05000000000000000000" pitchFamily="2" charset="2"/>
              <a:buChar char="q"/>
            </a:pPr>
            <a:r>
              <a:rPr lang="en-US" b="1" dirty="0"/>
              <a:t>RFID (Passive / Low Energy Bluetooth)</a:t>
            </a:r>
          </a:p>
        </p:txBody>
      </p:sp>
      <p:sp>
        <p:nvSpPr>
          <p:cNvPr id="21" name="TextBox 20">
            <a:extLst>
              <a:ext uri="{FF2B5EF4-FFF2-40B4-BE49-F238E27FC236}">
                <a16:creationId xmlns:a16="http://schemas.microsoft.com/office/drawing/2014/main" id="{C116BFD7-1F17-4E7C-A600-B087CFFEE164}"/>
              </a:ext>
            </a:extLst>
          </p:cNvPr>
          <p:cNvSpPr txBox="1"/>
          <p:nvPr/>
        </p:nvSpPr>
        <p:spPr>
          <a:xfrm>
            <a:off x="2309352" y="1878030"/>
            <a:ext cx="4601496" cy="523220"/>
          </a:xfrm>
          <a:prstGeom prst="rect">
            <a:avLst/>
          </a:prstGeom>
          <a:noFill/>
        </p:spPr>
        <p:txBody>
          <a:bodyPr wrap="square" rtlCol="0">
            <a:spAutoFit/>
          </a:bodyPr>
          <a:lstStyle/>
          <a:p>
            <a:pPr algn="ctr"/>
            <a:r>
              <a:rPr lang="en-US" sz="2800" b="1" dirty="0"/>
              <a:t>Overview</a:t>
            </a:r>
          </a:p>
        </p:txBody>
      </p:sp>
      <p:sp>
        <p:nvSpPr>
          <p:cNvPr id="22" name="Rectangle 1">
            <a:extLst>
              <a:ext uri="{FF2B5EF4-FFF2-40B4-BE49-F238E27FC236}">
                <a16:creationId xmlns:a16="http://schemas.microsoft.com/office/drawing/2014/main" id="{D10D32C9-8EE0-4EF8-A631-0DB0FF922F81}"/>
              </a:ext>
            </a:extLst>
          </p:cNvPr>
          <p:cNvSpPr>
            <a:spLocks noChangeArrowheads="1"/>
          </p:cNvSpPr>
          <p:nvPr/>
        </p:nvSpPr>
        <p:spPr bwMode="auto">
          <a:xfrm>
            <a:off x="762000" y="803008"/>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lang="en-US" altLang="en-US" sz="2400" b="1" dirty="0">
                <a:ea typeface="Calibri" panose="020F0502020204030204" pitchFamily="34" charset="0"/>
                <a:cs typeface="Times New Roman" panose="02020603050405020304" pitchFamily="18" charset="0"/>
              </a:rPr>
              <a:t>AVA™ Enterprise Manager Suite</a:t>
            </a:r>
            <a:endParaRPr kumimoji="0" lang="en-US" altLang="en-US" sz="2400" b="0" i="0" u="none" strike="noStrike" cap="none" normalizeH="0" baseline="0" dirty="0">
              <a:ln>
                <a:noFill/>
              </a:ln>
              <a:solidFill>
                <a:schemeClr val="tx1"/>
              </a:solidFill>
              <a:effectLst/>
            </a:endParaRPr>
          </a:p>
        </p:txBody>
      </p:sp>
      <p:sp>
        <p:nvSpPr>
          <p:cNvPr id="2" name="Rectangle 1">
            <a:extLst>
              <a:ext uri="{FF2B5EF4-FFF2-40B4-BE49-F238E27FC236}">
                <a16:creationId xmlns:a16="http://schemas.microsoft.com/office/drawing/2014/main" id="{89ABD85A-E29C-43DA-8B39-D9EB1DAFD4BF}"/>
              </a:ext>
            </a:extLst>
          </p:cNvPr>
          <p:cNvSpPr/>
          <p:nvPr/>
        </p:nvSpPr>
        <p:spPr>
          <a:xfrm>
            <a:off x="0" y="3977602"/>
            <a:ext cx="2914028" cy="2158540"/>
          </a:xfrm>
          <a:prstGeom prst="rect">
            <a:avLst/>
          </a:prstGeom>
        </p:spPr>
        <p:txBody>
          <a:bodyPr wrap="square">
            <a:spAutoFit/>
          </a:bodyPr>
          <a:lstStyle/>
          <a:p>
            <a:pPr>
              <a:lnSpc>
                <a:spcPct val="107000"/>
              </a:lnSpc>
            </a:pPr>
            <a:r>
              <a:rPr lang="en-US" sz="1100" b="1" dirty="0">
                <a:solidFill>
                  <a:srgbClr val="44546A"/>
                </a:solidFill>
                <a:latin typeface="Calibri" panose="020F0502020204030204" pitchFamily="34" charset="0"/>
                <a:ea typeface="Calibri" panose="020F0502020204030204" pitchFamily="34" charset="0"/>
                <a:cs typeface="Calibri" panose="020F0502020204030204" pitchFamily="34" charset="0"/>
              </a:rPr>
              <a:t>From: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200" b="1" dirty="0">
                <a:latin typeface="Calibri" panose="020F0502020204030204" pitchFamily="34" charset="0"/>
                <a:ea typeface="Calibri" panose="020F0502020204030204" pitchFamily="34" charset="0"/>
                <a:cs typeface="Calibri" panose="020F0502020204030204" pitchFamily="34" charset="0"/>
              </a:rPr>
              <a:t>AdvanTech, Inc.</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2661 Riva Road, Suite 1050</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Annapolis, MD 21401</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POC: Robert E. Bona, CEO/General Manager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(E) </a:t>
            </a:r>
            <a:r>
              <a:rPr lang="en-US" sz="11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rebona@advantech-inc.com</a:t>
            </a:r>
            <a:r>
              <a:rPr lang="en-US" sz="11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(O) 410-266-8000 Ext 3030 / (C) 410-935-4082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http://www.advantech-inc.com</a:t>
            </a:r>
            <a:r>
              <a:rPr lang="en-US" sz="1100" dirty="0">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DUNS: </a:t>
            </a:r>
            <a:r>
              <a:rPr lang="en-US" sz="1100" dirty="0">
                <a:latin typeface="Calibri" panose="020F0502020204030204" pitchFamily="34" charset="0"/>
                <a:ea typeface="Calibri" panose="020F0502020204030204" pitchFamily="34" charset="0"/>
                <a:cs typeface="Times New Roman" panose="02020603050405020304" pitchFamily="18" charset="0"/>
              </a:rPr>
              <a:t>160913687</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Cage: 1J3C7 – Small Business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dirty="0">
                <a:latin typeface="Calibri" panose="020F0502020204030204" pitchFamily="34" charset="0"/>
                <a:ea typeface="Calibri" panose="020F0502020204030204" pitchFamily="34" charset="0"/>
                <a:cs typeface="Calibri" panose="020F0502020204030204" pitchFamily="34" charset="0"/>
              </a:rPr>
              <a:t>GSA Contract: GS10F-0320P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1732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0C667-39FE-43CB-A774-801986E4AC03}"/>
              </a:ext>
            </a:extLst>
          </p:cNvPr>
          <p:cNvSpPr txBox="1"/>
          <p:nvPr/>
        </p:nvSpPr>
        <p:spPr>
          <a:xfrm>
            <a:off x="1275588" y="20098"/>
            <a:ext cx="6592824" cy="523220"/>
          </a:xfrm>
          <a:prstGeom prst="rect">
            <a:avLst/>
          </a:prstGeom>
          <a:noFill/>
        </p:spPr>
        <p:txBody>
          <a:bodyPr wrap="square" rtlCol="0">
            <a:spAutoFit/>
          </a:bodyPr>
          <a:lstStyle/>
          <a:p>
            <a:pPr algn="ctr"/>
            <a:r>
              <a:rPr lang="en-US" sz="28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28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lumMod val="95000"/>
                  </a:schemeClr>
                </a:solidFill>
              </a:rPr>
              <a:t>Asset Manager – People Tracking</a:t>
            </a:r>
          </a:p>
        </p:txBody>
      </p:sp>
      <p:grpSp>
        <p:nvGrpSpPr>
          <p:cNvPr id="5" name="Group 4">
            <a:extLst>
              <a:ext uri="{FF2B5EF4-FFF2-40B4-BE49-F238E27FC236}">
                <a16:creationId xmlns:a16="http://schemas.microsoft.com/office/drawing/2014/main" id="{E75EC579-33B2-4659-96C4-AE6A558B5FD3}"/>
              </a:ext>
            </a:extLst>
          </p:cNvPr>
          <p:cNvGrpSpPr/>
          <p:nvPr/>
        </p:nvGrpSpPr>
        <p:grpSpPr>
          <a:xfrm>
            <a:off x="4773167" y="878134"/>
            <a:ext cx="3657600" cy="3227832"/>
            <a:chOff x="4773167" y="923543"/>
            <a:chExt cx="3657600" cy="3227832"/>
          </a:xfrm>
          <a:effectLst>
            <a:outerShdw blurRad="50800" dist="38100" dir="2700000" algn="tl" rotWithShape="0">
              <a:prstClr val="black">
                <a:alpha val="40000"/>
              </a:prstClr>
            </a:outerShdw>
          </a:effectLst>
          <a:scene3d>
            <a:camera prst="orthographicFront">
              <a:rot lat="0" lon="0" rev="0"/>
            </a:camera>
            <a:lightRig rig="glow" dir="t">
              <a:rot lat="0" lon="0" rev="4800000"/>
            </a:lightRig>
          </a:scene3d>
        </p:grpSpPr>
        <p:pic>
          <p:nvPicPr>
            <p:cNvPr id="6" name="Picture 5">
              <a:extLst>
                <a:ext uri="{FF2B5EF4-FFF2-40B4-BE49-F238E27FC236}">
                  <a16:creationId xmlns:a16="http://schemas.microsoft.com/office/drawing/2014/main" id="{F4B9F7EA-8CBD-4466-9C98-E888EE42E0E5}"/>
                </a:ext>
              </a:extLst>
            </p:cNvPr>
            <p:cNvPicPr>
              <a:picLocks noChangeAspect="1"/>
            </p:cNvPicPr>
            <p:nvPr/>
          </p:nvPicPr>
          <p:blipFill rotWithShape="1">
            <a:blip r:embed="rId2">
              <a:duotone>
                <a:schemeClr val="bg2">
                  <a:shade val="45000"/>
                  <a:satMod val="135000"/>
                </a:schemeClr>
                <a:prstClr val="white"/>
              </a:duotone>
            </a:blip>
            <a:srcRect l="5000" r="1427"/>
            <a:stretch/>
          </p:blipFill>
          <p:spPr>
            <a:xfrm>
              <a:off x="4823222" y="957001"/>
              <a:ext cx="3549282" cy="3160916"/>
            </a:xfrm>
            <a:prstGeom prst="rect">
              <a:avLst/>
            </a:prstGeom>
            <a:ln>
              <a:noFill/>
            </a:ln>
            <a:effectLst>
              <a:outerShdw blurRad="190500" dist="228600" dir="2700000" algn="ctr">
                <a:srgbClr val="000000">
                  <a:alpha val="30000"/>
                </a:srgbClr>
              </a:outerShdw>
            </a:effectLst>
            <a:sp3d prstMaterial="matte">
              <a:bevelT w="127000" h="63500"/>
            </a:sp3d>
          </p:spPr>
        </p:pic>
        <p:sp>
          <p:nvSpPr>
            <p:cNvPr id="7" name="TextBox 6">
              <a:extLst>
                <a:ext uri="{FF2B5EF4-FFF2-40B4-BE49-F238E27FC236}">
                  <a16:creationId xmlns:a16="http://schemas.microsoft.com/office/drawing/2014/main" id="{2B866F9A-EFA5-4E5F-ADEC-8C317CC002A5}"/>
                </a:ext>
              </a:extLst>
            </p:cNvPr>
            <p:cNvSpPr txBox="1"/>
            <p:nvPr/>
          </p:nvSpPr>
          <p:spPr>
            <a:xfrm>
              <a:off x="4773167" y="923543"/>
              <a:ext cx="3657600" cy="3227832"/>
            </a:xfrm>
            <a:prstGeom prst="rect">
              <a:avLst/>
            </a:prstGeom>
            <a:noFill/>
            <a:ln w="28575">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b="1" dirty="0"/>
                <a:t>People</a:t>
              </a:r>
            </a:p>
            <a:p>
              <a:r>
                <a:rPr lang="en-US" dirty="0"/>
                <a:t>		</a:t>
              </a:r>
              <a:r>
                <a:rPr lang="en-US" sz="1600" dirty="0">
                  <a:solidFill>
                    <a:schemeClr val="bg2">
                      <a:lumMod val="10000"/>
                    </a:schemeClr>
                  </a:solidFill>
                </a:rPr>
                <a:t>Staff / Employees</a:t>
              </a:r>
            </a:p>
            <a:p>
              <a:r>
                <a:rPr lang="en-US" sz="1600" dirty="0">
                  <a:solidFill>
                    <a:schemeClr val="bg2">
                      <a:lumMod val="10000"/>
                    </a:schemeClr>
                  </a:solidFill>
                </a:rPr>
                <a:t>		Contractors</a:t>
              </a:r>
            </a:p>
            <a:p>
              <a:r>
                <a:rPr lang="en-US" sz="1600" dirty="0">
                  <a:solidFill>
                    <a:schemeClr val="bg2">
                      <a:lumMod val="10000"/>
                    </a:schemeClr>
                  </a:solidFill>
                </a:rPr>
                <a:t>		Visitors / Patients / Students</a:t>
              </a:r>
            </a:p>
            <a:p>
              <a:r>
                <a:rPr lang="en-US" sz="1600" dirty="0">
                  <a:solidFill>
                    <a:schemeClr val="bg2">
                      <a:lumMod val="10000"/>
                    </a:schemeClr>
                  </a:solidFill>
                </a:rPr>
                <a:t>		Department</a:t>
              </a:r>
            </a:p>
            <a:p>
              <a:r>
                <a:rPr lang="en-US" sz="1600" dirty="0">
                  <a:solidFill>
                    <a:schemeClr val="accent1"/>
                  </a:solidFill>
                </a:rPr>
                <a:t>	</a:t>
              </a:r>
              <a:r>
                <a:rPr lang="en-US" sz="1600" dirty="0"/>
                <a:t>RFID Tag ID</a:t>
              </a:r>
              <a:r>
                <a:rPr lang="en-US" dirty="0"/>
                <a:t>	</a:t>
              </a:r>
            </a:p>
            <a:p>
              <a:r>
                <a:rPr lang="en-US" dirty="0"/>
                <a:t>	</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grpSp>
      <p:sp>
        <p:nvSpPr>
          <p:cNvPr id="8" name="Rectangle 7">
            <a:extLst>
              <a:ext uri="{FF2B5EF4-FFF2-40B4-BE49-F238E27FC236}">
                <a16:creationId xmlns:a16="http://schemas.microsoft.com/office/drawing/2014/main" id="{DC969C70-8384-4D4E-9F39-478594877BBB}"/>
              </a:ext>
            </a:extLst>
          </p:cNvPr>
          <p:cNvSpPr/>
          <p:nvPr/>
        </p:nvSpPr>
        <p:spPr>
          <a:xfrm>
            <a:off x="2240280" y="4637784"/>
            <a:ext cx="4645152" cy="1399032"/>
          </a:xfrm>
          <a:prstGeom prst="rect">
            <a:avLst/>
          </a:prstGeom>
          <a:solidFill>
            <a:srgbClr val="F8F2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C3161D8-8F6B-4216-95D0-7229FD14E631}"/>
              </a:ext>
            </a:extLst>
          </p:cNvPr>
          <p:cNvSpPr txBox="1"/>
          <p:nvPr/>
        </p:nvSpPr>
        <p:spPr>
          <a:xfrm>
            <a:off x="2267712" y="4637784"/>
            <a:ext cx="4361688" cy="830997"/>
          </a:xfrm>
          <a:prstGeom prst="rect">
            <a:avLst/>
          </a:prstGeom>
          <a:noFill/>
        </p:spPr>
        <p:txBody>
          <a:bodyPr wrap="square" rtlCol="0">
            <a:spAutoFit/>
          </a:bodyPr>
          <a:lstStyle/>
          <a:p>
            <a:r>
              <a:rPr lang="en-US" sz="1600" b="1" dirty="0"/>
              <a:t>Facility Location (Building / Room)</a:t>
            </a:r>
            <a:endParaRPr lang="en-US" sz="1600" dirty="0">
              <a:solidFill>
                <a:schemeClr val="accent1"/>
              </a:solidFill>
            </a:endParaRPr>
          </a:p>
          <a:p>
            <a:r>
              <a:rPr lang="en-US" sz="1600" b="1" dirty="0"/>
              <a:t>Work Order Costing</a:t>
            </a:r>
          </a:p>
          <a:p>
            <a:r>
              <a:rPr lang="en-US" sz="1600" b="1" dirty="0"/>
              <a:t>Location Validation</a:t>
            </a:r>
          </a:p>
        </p:txBody>
      </p:sp>
      <p:grpSp>
        <p:nvGrpSpPr>
          <p:cNvPr id="10" name="Group 9">
            <a:extLst>
              <a:ext uri="{FF2B5EF4-FFF2-40B4-BE49-F238E27FC236}">
                <a16:creationId xmlns:a16="http://schemas.microsoft.com/office/drawing/2014/main" id="{84740F6C-AA84-46DD-8F9C-5B1E1CDD7584}"/>
              </a:ext>
            </a:extLst>
          </p:cNvPr>
          <p:cNvGrpSpPr/>
          <p:nvPr/>
        </p:nvGrpSpPr>
        <p:grpSpPr>
          <a:xfrm>
            <a:off x="717337" y="859289"/>
            <a:ext cx="3657600" cy="3231654"/>
            <a:chOff x="717337" y="904698"/>
            <a:chExt cx="3657600" cy="3231654"/>
          </a:xfrm>
          <a:scene3d>
            <a:camera prst="orthographicFront">
              <a:rot lat="0" lon="0" rev="0"/>
            </a:camera>
            <a:lightRig rig="contrasting" dir="t">
              <a:rot lat="0" lon="0" rev="1500000"/>
            </a:lightRig>
          </a:scene3d>
        </p:grpSpPr>
        <p:pic>
          <p:nvPicPr>
            <p:cNvPr id="11" name="Picture 10">
              <a:extLst>
                <a:ext uri="{FF2B5EF4-FFF2-40B4-BE49-F238E27FC236}">
                  <a16:creationId xmlns:a16="http://schemas.microsoft.com/office/drawing/2014/main" id="{FD458E22-D5AC-4B8E-B0CA-FC61C438682D}"/>
                </a:ext>
              </a:extLst>
            </p:cNvPr>
            <p:cNvPicPr>
              <a:picLocks noChangeAspect="1"/>
            </p:cNvPicPr>
            <p:nvPr/>
          </p:nvPicPr>
          <p:blipFill rotWithShape="1">
            <a:blip r:embed="rId3">
              <a:duotone>
                <a:schemeClr val="bg2">
                  <a:shade val="45000"/>
                  <a:satMod val="135000"/>
                </a:schemeClr>
                <a:prstClr val="white"/>
              </a:duotone>
            </a:blip>
            <a:srcRect r="34273"/>
            <a:stretch/>
          </p:blipFill>
          <p:spPr>
            <a:xfrm>
              <a:off x="771496" y="966045"/>
              <a:ext cx="3552569" cy="3108960"/>
            </a:xfrm>
            <a:prstGeom prst="rect">
              <a:avLst/>
            </a:prstGeom>
            <a:ln>
              <a:noFill/>
            </a:ln>
            <a:effectLst>
              <a:outerShdw blurRad="149987" dist="250190" dir="8460000" algn="ctr">
                <a:srgbClr val="000000">
                  <a:alpha val="28000"/>
                </a:srgbClr>
              </a:outerShdw>
            </a:effectLst>
            <a:sp3d prstMaterial="metal">
              <a:bevelT w="88900" h="88900"/>
            </a:sp3d>
          </p:spPr>
        </p:pic>
        <p:sp>
          <p:nvSpPr>
            <p:cNvPr id="12" name="TextBox 11">
              <a:extLst>
                <a:ext uri="{FF2B5EF4-FFF2-40B4-BE49-F238E27FC236}">
                  <a16:creationId xmlns:a16="http://schemas.microsoft.com/office/drawing/2014/main" id="{62B2A742-8414-4488-8029-DBAC8FEF03F8}"/>
                </a:ext>
              </a:extLst>
            </p:cNvPr>
            <p:cNvSpPr txBox="1"/>
            <p:nvPr/>
          </p:nvSpPr>
          <p:spPr>
            <a:xfrm>
              <a:off x="717337" y="904698"/>
              <a:ext cx="3657600" cy="3231654"/>
            </a:xfrm>
            <a:prstGeom prst="rect">
              <a:avLst/>
            </a:prstGeom>
            <a:noFill/>
            <a:ln w="28575">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b="1" dirty="0"/>
                <a:t>Facilities / Building</a:t>
              </a:r>
            </a:p>
            <a:p>
              <a:r>
                <a:rPr lang="en-US" dirty="0"/>
                <a:t>		</a:t>
              </a:r>
              <a:r>
                <a:rPr lang="en-US" sz="1600" dirty="0">
                  <a:solidFill>
                    <a:schemeClr val="bg2">
                      <a:lumMod val="10000"/>
                    </a:schemeClr>
                  </a:solidFill>
                </a:rPr>
                <a:t>Facility Type</a:t>
              </a:r>
              <a:endParaRPr lang="en-US" dirty="0">
                <a:solidFill>
                  <a:schemeClr val="bg2">
                    <a:lumMod val="10000"/>
                  </a:schemeClr>
                </a:solidFill>
              </a:endParaRPr>
            </a:p>
            <a:p>
              <a:r>
                <a:rPr lang="en-US" dirty="0"/>
                <a:t>	</a:t>
              </a:r>
              <a:r>
                <a:rPr lang="en-US" b="1" dirty="0"/>
                <a:t>Floors</a:t>
              </a:r>
            </a:p>
            <a:p>
              <a:pPr lvl="2"/>
              <a:r>
                <a:rPr lang="en-US" b="1" dirty="0"/>
                <a:t>Rooms</a:t>
              </a:r>
            </a:p>
            <a:p>
              <a:pPr lvl="2"/>
              <a:r>
                <a:rPr lang="en-US" dirty="0"/>
                <a:t>	</a:t>
              </a:r>
              <a:r>
                <a:rPr lang="en-US" sz="1600" dirty="0">
                  <a:solidFill>
                    <a:schemeClr val="bg2">
                      <a:lumMod val="10000"/>
                    </a:schemeClr>
                  </a:solidFill>
                </a:rPr>
                <a:t>Room Usage</a:t>
              </a:r>
            </a:p>
            <a:p>
              <a:pPr lvl="2"/>
              <a:r>
                <a:rPr lang="en-US" sz="1600" dirty="0">
                  <a:solidFill>
                    <a:schemeClr val="bg2">
                      <a:lumMod val="10000"/>
                    </a:schemeClr>
                  </a:solidFill>
                </a:rPr>
                <a:t>	Square Footage</a:t>
              </a:r>
            </a:p>
            <a:p>
              <a:pPr lvl="2"/>
              <a:r>
                <a:rPr lang="en-US" sz="1600" dirty="0">
                  <a:solidFill>
                    <a:schemeClr val="bg2">
                      <a:lumMod val="10000"/>
                    </a:schemeClr>
                  </a:solidFill>
                </a:rPr>
                <a:t>	RFID / Barcode Assigned</a:t>
              </a:r>
            </a:p>
            <a:p>
              <a:pPr lvl="2"/>
              <a:endParaRPr lang="en-US" dirty="0"/>
            </a:p>
            <a:p>
              <a:pPr lvl="2"/>
              <a:r>
                <a:rPr lang="en-US" b="1" dirty="0"/>
                <a:t>Systems</a:t>
              </a:r>
            </a:p>
            <a:p>
              <a:pPr lvl="1"/>
              <a:r>
                <a:rPr lang="en-US" dirty="0"/>
                <a:t>	</a:t>
              </a:r>
            </a:p>
            <a:p>
              <a:pPr lvl="1"/>
              <a:endParaRPr lang="en-US" sz="1400" dirty="0"/>
            </a:p>
            <a:p>
              <a:pPr lvl="1"/>
              <a:r>
                <a:rPr lang="en-US" sz="1400" dirty="0"/>
                <a:t>		</a:t>
              </a:r>
            </a:p>
          </p:txBody>
        </p:sp>
      </p:grpSp>
      <p:cxnSp>
        <p:nvCxnSpPr>
          <p:cNvPr id="13" name="Straight Arrow Connector 12">
            <a:extLst>
              <a:ext uri="{FF2B5EF4-FFF2-40B4-BE49-F238E27FC236}">
                <a16:creationId xmlns:a16="http://schemas.microsoft.com/office/drawing/2014/main" id="{D8AC68FE-EEE6-4139-A222-5570C21575FD}"/>
              </a:ext>
            </a:extLst>
          </p:cNvPr>
          <p:cNvCxnSpPr>
            <a:cxnSpLocks/>
            <a:stCxn id="12" idx="2"/>
          </p:cNvCxnSpPr>
          <p:nvPr/>
        </p:nvCxnSpPr>
        <p:spPr>
          <a:xfrm>
            <a:off x="2546137" y="4090943"/>
            <a:ext cx="2025863" cy="5468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25235C-D1FE-4D3C-8356-F77BA23365AB}"/>
              </a:ext>
            </a:extLst>
          </p:cNvPr>
          <p:cNvCxnSpPr>
            <a:cxnSpLocks/>
            <a:stCxn id="7" idx="2"/>
            <a:endCxn id="8" idx="0"/>
          </p:cNvCxnSpPr>
          <p:nvPr/>
        </p:nvCxnSpPr>
        <p:spPr>
          <a:xfrm flipH="1">
            <a:off x="4562856" y="4105966"/>
            <a:ext cx="2039111" cy="5318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831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70318-31E4-4ACA-96A4-3069DFCEC676}"/>
              </a:ext>
            </a:extLst>
          </p:cNvPr>
          <p:cNvSpPr txBox="1"/>
          <p:nvPr/>
        </p:nvSpPr>
        <p:spPr>
          <a:xfrm>
            <a:off x="977205" y="0"/>
            <a:ext cx="7155180" cy="584775"/>
          </a:xfrm>
          <a:prstGeom prst="rect">
            <a:avLst/>
          </a:prstGeom>
          <a:noFill/>
        </p:spPr>
        <p:txBody>
          <a:bodyPr wrap="square" rtlCol="0">
            <a:spAutoFit/>
          </a:bodyPr>
          <a:lstStyle/>
          <a:p>
            <a:pPr algn="ctr"/>
            <a:r>
              <a:rPr lang="en-US" sz="32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32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lumMod val="95000"/>
                  </a:schemeClr>
                </a:solidFill>
              </a:rPr>
              <a:t>Asset Manager – Delivery Tracking</a:t>
            </a:r>
          </a:p>
        </p:txBody>
      </p:sp>
      <p:grpSp>
        <p:nvGrpSpPr>
          <p:cNvPr id="3" name="Group 2">
            <a:extLst>
              <a:ext uri="{FF2B5EF4-FFF2-40B4-BE49-F238E27FC236}">
                <a16:creationId xmlns:a16="http://schemas.microsoft.com/office/drawing/2014/main" id="{C06D90B4-3CEA-4F98-B8C8-39DEE0240A8A}"/>
              </a:ext>
            </a:extLst>
          </p:cNvPr>
          <p:cNvGrpSpPr/>
          <p:nvPr/>
        </p:nvGrpSpPr>
        <p:grpSpPr>
          <a:xfrm>
            <a:off x="700132" y="904698"/>
            <a:ext cx="3657600" cy="3231654"/>
            <a:chOff x="717337" y="904698"/>
            <a:chExt cx="3657600" cy="3231654"/>
          </a:xfrm>
          <a:scene3d>
            <a:camera prst="orthographicFront">
              <a:rot lat="0" lon="0" rev="0"/>
            </a:camera>
            <a:lightRig rig="contrasting" dir="t">
              <a:rot lat="0" lon="0" rev="1500000"/>
            </a:lightRig>
          </a:scene3d>
        </p:grpSpPr>
        <p:pic>
          <p:nvPicPr>
            <p:cNvPr id="4" name="Picture 3">
              <a:extLst>
                <a:ext uri="{FF2B5EF4-FFF2-40B4-BE49-F238E27FC236}">
                  <a16:creationId xmlns:a16="http://schemas.microsoft.com/office/drawing/2014/main" id="{AB6871F8-186B-4F66-A51A-2C8DB03158D9}"/>
                </a:ext>
              </a:extLst>
            </p:cNvPr>
            <p:cNvPicPr>
              <a:picLocks noChangeAspect="1"/>
            </p:cNvPicPr>
            <p:nvPr/>
          </p:nvPicPr>
          <p:blipFill rotWithShape="1">
            <a:blip r:embed="rId3">
              <a:duotone>
                <a:schemeClr val="bg2">
                  <a:shade val="45000"/>
                  <a:satMod val="135000"/>
                </a:schemeClr>
                <a:prstClr val="white"/>
              </a:duotone>
            </a:blip>
            <a:srcRect r="34273"/>
            <a:stretch/>
          </p:blipFill>
          <p:spPr>
            <a:xfrm>
              <a:off x="771496" y="966045"/>
              <a:ext cx="3552569" cy="3108960"/>
            </a:xfrm>
            <a:prstGeom prst="rect">
              <a:avLst/>
            </a:prstGeom>
            <a:ln>
              <a:noFill/>
            </a:ln>
            <a:effectLst>
              <a:outerShdw blurRad="149987" dist="250190" dir="8460000" algn="ctr">
                <a:srgbClr val="000000">
                  <a:alpha val="28000"/>
                </a:srgbClr>
              </a:outerShdw>
            </a:effectLst>
            <a:sp3d prstMaterial="metal">
              <a:bevelT w="88900" h="88900"/>
            </a:sp3d>
          </p:spPr>
        </p:pic>
        <p:sp>
          <p:nvSpPr>
            <p:cNvPr id="5" name="TextBox 4">
              <a:extLst>
                <a:ext uri="{FF2B5EF4-FFF2-40B4-BE49-F238E27FC236}">
                  <a16:creationId xmlns:a16="http://schemas.microsoft.com/office/drawing/2014/main" id="{522DF885-3786-420B-A6B9-9E7A285177F6}"/>
                </a:ext>
              </a:extLst>
            </p:cNvPr>
            <p:cNvSpPr txBox="1"/>
            <p:nvPr/>
          </p:nvSpPr>
          <p:spPr>
            <a:xfrm>
              <a:off x="717337" y="904698"/>
              <a:ext cx="3657600" cy="3231654"/>
            </a:xfrm>
            <a:prstGeom prst="rect">
              <a:avLst/>
            </a:prstGeom>
            <a:noFill/>
            <a:ln w="28575">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b="1" dirty="0"/>
                <a:t>Facilities / Building</a:t>
              </a:r>
            </a:p>
            <a:p>
              <a:r>
                <a:rPr lang="en-US" dirty="0"/>
                <a:t>		</a:t>
              </a:r>
              <a:r>
                <a:rPr lang="en-US" sz="1600" dirty="0">
                  <a:solidFill>
                    <a:schemeClr val="bg2">
                      <a:lumMod val="10000"/>
                    </a:schemeClr>
                  </a:solidFill>
                </a:rPr>
                <a:t>Facility Type</a:t>
              </a:r>
              <a:endParaRPr lang="en-US" dirty="0">
                <a:solidFill>
                  <a:schemeClr val="bg2">
                    <a:lumMod val="10000"/>
                  </a:schemeClr>
                </a:solidFill>
              </a:endParaRPr>
            </a:p>
            <a:p>
              <a:r>
                <a:rPr lang="en-US" dirty="0"/>
                <a:t>	</a:t>
              </a:r>
              <a:r>
                <a:rPr lang="en-US" b="1" dirty="0"/>
                <a:t>Floors</a:t>
              </a:r>
            </a:p>
            <a:p>
              <a:pPr lvl="2"/>
              <a:r>
                <a:rPr lang="en-US" b="1" dirty="0"/>
                <a:t>Rooms</a:t>
              </a:r>
            </a:p>
            <a:p>
              <a:pPr lvl="2"/>
              <a:r>
                <a:rPr lang="en-US" dirty="0"/>
                <a:t>	</a:t>
              </a:r>
              <a:r>
                <a:rPr lang="en-US" sz="1600" dirty="0">
                  <a:solidFill>
                    <a:schemeClr val="bg2">
                      <a:lumMod val="10000"/>
                    </a:schemeClr>
                  </a:solidFill>
                </a:rPr>
                <a:t>Room Usage</a:t>
              </a:r>
            </a:p>
            <a:p>
              <a:pPr lvl="2"/>
              <a:r>
                <a:rPr lang="en-US" sz="1600" dirty="0">
                  <a:solidFill>
                    <a:schemeClr val="bg2">
                      <a:lumMod val="10000"/>
                    </a:schemeClr>
                  </a:solidFill>
                </a:rPr>
                <a:t>	Square Footage</a:t>
              </a:r>
            </a:p>
            <a:p>
              <a:pPr lvl="2"/>
              <a:r>
                <a:rPr lang="en-US" sz="1600" dirty="0">
                  <a:solidFill>
                    <a:schemeClr val="bg2">
                      <a:lumMod val="10000"/>
                    </a:schemeClr>
                  </a:solidFill>
                </a:rPr>
                <a:t>	RFID / Barcode Assigned</a:t>
              </a:r>
            </a:p>
            <a:p>
              <a:pPr lvl="2"/>
              <a:endParaRPr lang="en-US" dirty="0"/>
            </a:p>
            <a:p>
              <a:pPr lvl="2"/>
              <a:r>
                <a:rPr lang="en-US" b="1" dirty="0"/>
                <a:t>Systems</a:t>
              </a:r>
            </a:p>
            <a:p>
              <a:pPr lvl="1"/>
              <a:r>
                <a:rPr lang="en-US" dirty="0"/>
                <a:t>	</a:t>
              </a:r>
            </a:p>
            <a:p>
              <a:pPr lvl="1"/>
              <a:endParaRPr lang="en-US" sz="1400" dirty="0"/>
            </a:p>
            <a:p>
              <a:pPr lvl="1"/>
              <a:r>
                <a:rPr lang="en-US" sz="1400" dirty="0"/>
                <a:t>		</a:t>
              </a:r>
            </a:p>
          </p:txBody>
        </p:sp>
      </p:grpSp>
      <p:sp>
        <p:nvSpPr>
          <p:cNvPr id="6" name="Rectangle 5">
            <a:extLst>
              <a:ext uri="{FF2B5EF4-FFF2-40B4-BE49-F238E27FC236}">
                <a16:creationId xmlns:a16="http://schemas.microsoft.com/office/drawing/2014/main" id="{6455802B-5498-440A-8D93-F78C6367C4B2}"/>
              </a:ext>
            </a:extLst>
          </p:cNvPr>
          <p:cNvSpPr/>
          <p:nvPr/>
        </p:nvSpPr>
        <p:spPr>
          <a:xfrm>
            <a:off x="2249424" y="4456275"/>
            <a:ext cx="4645152" cy="1399032"/>
          </a:xfrm>
          <a:prstGeom prst="rect">
            <a:avLst/>
          </a:prstGeom>
          <a:solidFill>
            <a:srgbClr val="F8F2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08BF7D-E2FC-419E-B321-48E27465A678}"/>
              </a:ext>
            </a:extLst>
          </p:cNvPr>
          <p:cNvSpPr txBox="1"/>
          <p:nvPr/>
        </p:nvSpPr>
        <p:spPr>
          <a:xfrm>
            <a:off x="2296227" y="4535424"/>
            <a:ext cx="4361688" cy="1077218"/>
          </a:xfrm>
          <a:prstGeom prst="rect">
            <a:avLst/>
          </a:prstGeom>
          <a:noFill/>
        </p:spPr>
        <p:txBody>
          <a:bodyPr wrap="square" rtlCol="0">
            <a:spAutoFit/>
          </a:bodyPr>
          <a:lstStyle/>
          <a:p>
            <a:pPr marL="231775" indent="-231775">
              <a:buFont typeface="Arial" panose="020B0604020202020204" pitchFamily="34" charset="0"/>
              <a:buChar char="•"/>
            </a:pPr>
            <a:r>
              <a:rPr lang="en-US" sz="1600" b="1" dirty="0"/>
              <a:t>Generate Delivery Bar Code Label</a:t>
            </a:r>
          </a:p>
          <a:p>
            <a:pPr marL="231775" indent="-231775">
              <a:buFont typeface="Arial" panose="020B0604020202020204" pitchFamily="34" charset="0"/>
              <a:buChar char="•"/>
            </a:pPr>
            <a:r>
              <a:rPr lang="en-US" sz="1600" b="1" dirty="0"/>
              <a:t>Stage deliveries by Delivery Zone</a:t>
            </a:r>
          </a:p>
          <a:p>
            <a:pPr marL="231775" indent="-231775">
              <a:buFont typeface="Arial" panose="020B0604020202020204" pitchFamily="34" charset="0"/>
              <a:buChar char="•"/>
            </a:pPr>
            <a:r>
              <a:rPr lang="en-US" sz="1600" b="1" dirty="0"/>
              <a:t>Generate Delivery Manifest for Delivery Zone</a:t>
            </a:r>
          </a:p>
          <a:p>
            <a:pPr marL="231775" indent="-231775">
              <a:buFont typeface="Arial" panose="020B0604020202020204" pitchFamily="34" charset="0"/>
              <a:buChar char="•"/>
            </a:pPr>
            <a:r>
              <a:rPr lang="en-US" sz="1600" b="1" dirty="0"/>
              <a:t>Electronic Signature with time and date stamp</a:t>
            </a:r>
            <a:endParaRPr lang="en-US" sz="1600" dirty="0">
              <a:solidFill>
                <a:schemeClr val="accent1"/>
              </a:solidFill>
            </a:endParaRPr>
          </a:p>
        </p:txBody>
      </p:sp>
      <p:cxnSp>
        <p:nvCxnSpPr>
          <p:cNvPr id="8" name="Straight Arrow Connector 7">
            <a:extLst>
              <a:ext uri="{FF2B5EF4-FFF2-40B4-BE49-F238E27FC236}">
                <a16:creationId xmlns:a16="http://schemas.microsoft.com/office/drawing/2014/main" id="{6C9C73D1-CC32-41D8-ABD9-6F00C2BF9C3A}"/>
              </a:ext>
            </a:extLst>
          </p:cNvPr>
          <p:cNvCxnSpPr>
            <a:cxnSpLocks/>
            <a:stCxn id="5" idx="2"/>
            <a:endCxn id="6" idx="0"/>
          </p:cNvCxnSpPr>
          <p:nvPr/>
        </p:nvCxnSpPr>
        <p:spPr>
          <a:xfrm>
            <a:off x="2528932" y="4136352"/>
            <a:ext cx="2043068" cy="3199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5A2B389-5099-48AB-AE97-5069FA6F7067}"/>
              </a:ext>
            </a:extLst>
          </p:cNvPr>
          <p:cNvCxnSpPr>
            <a:cxnSpLocks/>
            <a:endCxn id="6" idx="0"/>
          </p:cNvCxnSpPr>
          <p:nvPr/>
        </p:nvCxnSpPr>
        <p:spPr>
          <a:xfrm flipH="1">
            <a:off x="4572000" y="4045271"/>
            <a:ext cx="2053767" cy="411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441C77-2EBF-4208-8F0B-69695BC596B8}"/>
              </a:ext>
            </a:extLst>
          </p:cNvPr>
          <p:cNvGrpSpPr/>
          <p:nvPr/>
        </p:nvGrpSpPr>
        <p:grpSpPr>
          <a:xfrm>
            <a:off x="4755963" y="923544"/>
            <a:ext cx="3657600" cy="3227832"/>
            <a:chOff x="4773168" y="923544"/>
            <a:chExt cx="3657600" cy="3227832"/>
          </a:xfrm>
          <a:effectLst>
            <a:outerShdw blurRad="50800" dist="38100" algn="l" rotWithShape="0">
              <a:prstClr val="black">
                <a:alpha val="40000"/>
              </a:prstClr>
            </a:outerShdw>
          </a:effectLst>
          <a:scene3d>
            <a:camera prst="orthographicFront">
              <a:rot lat="0" lon="0" rev="0"/>
            </a:camera>
            <a:lightRig rig="glow" dir="t">
              <a:rot lat="0" lon="0" rev="4800000"/>
            </a:lightRig>
          </a:scene3d>
        </p:grpSpPr>
        <p:pic>
          <p:nvPicPr>
            <p:cNvPr id="11" name="Picture 10">
              <a:extLst>
                <a:ext uri="{FF2B5EF4-FFF2-40B4-BE49-F238E27FC236}">
                  <a16:creationId xmlns:a16="http://schemas.microsoft.com/office/drawing/2014/main" id="{A0C097D3-1ACD-4A8A-A108-B6452F15AB84}"/>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48972" t="11646" r="18762" b="18866"/>
            <a:stretch/>
          </p:blipFill>
          <p:spPr>
            <a:xfrm>
              <a:off x="4793779" y="935902"/>
              <a:ext cx="3591082" cy="3193812"/>
            </a:xfrm>
            <a:prstGeom prst="rect">
              <a:avLst/>
            </a:prstGeom>
            <a:ln>
              <a:noFill/>
            </a:ln>
            <a:effectLst>
              <a:outerShdw blurRad="190500" dist="228600" dir="2700000" algn="ctr">
                <a:srgbClr val="000000">
                  <a:alpha val="30000"/>
                </a:srgbClr>
              </a:outerShdw>
            </a:effectLst>
            <a:sp3d prstMaterial="matte">
              <a:bevelT w="127000" h="63500"/>
            </a:sp3d>
          </p:spPr>
        </p:pic>
        <p:sp>
          <p:nvSpPr>
            <p:cNvPr id="12" name="TextBox 11">
              <a:extLst>
                <a:ext uri="{FF2B5EF4-FFF2-40B4-BE49-F238E27FC236}">
                  <a16:creationId xmlns:a16="http://schemas.microsoft.com/office/drawing/2014/main" id="{EBF4657F-B6A0-4B4B-9734-6EA1A6A03887}"/>
                </a:ext>
              </a:extLst>
            </p:cNvPr>
            <p:cNvSpPr txBox="1"/>
            <p:nvPr/>
          </p:nvSpPr>
          <p:spPr>
            <a:xfrm>
              <a:off x="4773168" y="923544"/>
              <a:ext cx="3657600" cy="3227832"/>
            </a:xfrm>
            <a:prstGeom prst="rect">
              <a:avLst/>
            </a:prstGeom>
            <a:noFill/>
            <a:ln w="28575">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b="1" dirty="0"/>
                <a:t>Asset / Item Master</a:t>
              </a:r>
            </a:p>
            <a:p>
              <a:r>
                <a:rPr lang="en-US" dirty="0"/>
                <a:t>		</a:t>
              </a:r>
              <a:r>
                <a:rPr lang="en-US" sz="1600" dirty="0">
                  <a:solidFill>
                    <a:schemeClr val="bg2">
                      <a:lumMod val="10000"/>
                    </a:schemeClr>
                  </a:solidFill>
                </a:rPr>
                <a:t>Manufacturer</a:t>
              </a:r>
            </a:p>
            <a:p>
              <a:r>
                <a:rPr lang="en-US" sz="1600" dirty="0">
                  <a:solidFill>
                    <a:schemeClr val="bg2">
                      <a:lumMod val="10000"/>
                    </a:schemeClr>
                  </a:solidFill>
                </a:rPr>
                <a:t>		Model Number</a:t>
              </a:r>
            </a:p>
            <a:p>
              <a:r>
                <a:rPr lang="en-US" sz="1600" dirty="0">
                  <a:solidFill>
                    <a:schemeClr val="bg2">
                      <a:lumMod val="10000"/>
                    </a:schemeClr>
                  </a:solidFill>
                </a:rPr>
                <a:t>		Purchased From</a:t>
              </a:r>
            </a:p>
            <a:p>
              <a:r>
                <a:rPr lang="en-US" sz="1600" dirty="0">
                  <a:solidFill>
                    <a:schemeClr val="bg2">
                      <a:lumMod val="10000"/>
                    </a:schemeClr>
                  </a:solidFill>
                </a:rPr>
                <a:t>		Purchase Cost</a:t>
              </a:r>
              <a:endParaRPr lang="en-US" dirty="0">
                <a:solidFill>
                  <a:schemeClr val="bg2">
                    <a:lumMod val="10000"/>
                  </a:schemeClr>
                </a:solidFill>
              </a:endParaRPr>
            </a:p>
            <a:p>
              <a:r>
                <a:rPr lang="en-US" dirty="0"/>
                <a:t>		</a:t>
              </a:r>
            </a:p>
            <a:p>
              <a:r>
                <a:rPr lang="en-US" dirty="0"/>
                <a:t>	</a:t>
              </a:r>
              <a:r>
                <a:rPr lang="en-US" b="1" dirty="0"/>
                <a:t>Serial Number</a:t>
              </a:r>
            </a:p>
            <a:p>
              <a:r>
                <a:rPr lang="en-US" dirty="0"/>
                <a:t>		</a:t>
              </a:r>
              <a:r>
                <a:rPr lang="en-US" sz="1600" dirty="0">
                  <a:solidFill>
                    <a:schemeClr val="bg2">
                      <a:lumMod val="10000"/>
                    </a:schemeClr>
                  </a:solidFill>
                </a:rPr>
                <a:t>RFID / Barcode Assigned</a:t>
              </a:r>
            </a:p>
            <a:p>
              <a:r>
                <a:rPr lang="en-US" sz="1600" dirty="0">
                  <a:solidFill>
                    <a:schemeClr val="bg2">
                      <a:lumMod val="10000"/>
                    </a:schemeClr>
                  </a:solidFill>
                </a:rPr>
                <a:t>		PO Number</a:t>
              </a:r>
            </a:p>
            <a:p>
              <a:r>
                <a:rPr lang="en-US" sz="1600" dirty="0">
                  <a:solidFill>
                    <a:schemeClr val="bg2">
                      <a:lumMod val="10000"/>
                    </a:schemeClr>
                  </a:solidFill>
                </a:rPr>
                <a:t>		Date Acquired</a:t>
              </a:r>
            </a:p>
            <a:p>
              <a:r>
                <a:rPr lang="en-US" sz="1600" dirty="0">
                  <a:solidFill>
                    <a:schemeClr val="bg2">
                      <a:lumMod val="10000"/>
                    </a:schemeClr>
                  </a:solidFill>
                </a:rPr>
                <a:t>		Data into Service</a:t>
              </a:r>
            </a:p>
            <a:p>
              <a:endParaRPr lang="en-US" sz="1600" dirty="0">
                <a:solidFill>
                  <a:schemeClr val="accent1"/>
                </a:solidFill>
              </a:endParaRPr>
            </a:p>
          </p:txBody>
        </p:sp>
      </p:grpSp>
    </p:spTree>
    <p:extLst>
      <p:ext uri="{BB962C8B-B14F-4D97-AF65-F5344CB8AC3E}">
        <p14:creationId xmlns:p14="http://schemas.microsoft.com/office/powerpoint/2010/main" val="256825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5EF36E-1858-4DB3-AB58-6A6281ABFFE6}"/>
              </a:ext>
            </a:extLst>
          </p:cNvPr>
          <p:cNvSpPr/>
          <p:nvPr/>
        </p:nvSpPr>
        <p:spPr>
          <a:xfrm>
            <a:off x="2707597" y="42634"/>
            <a:ext cx="3673378" cy="584775"/>
          </a:xfrm>
          <a:prstGeom prst="rect">
            <a:avLst/>
          </a:prstGeom>
        </p:spPr>
        <p:txBody>
          <a:bodyPr wrap="none">
            <a:spAutoFit/>
          </a:bodyPr>
          <a:lstStyle/>
          <a:p>
            <a:r>
              <a:rPr lang="en-US" sz="32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32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Item Manager</a:t>
            </a:r>
            <a:endParaRPr lang="en-US" sz="3200" dirty="0">
              <a:solidFill>
                <a:schemeClr val="bg1">
                  <a:lumMod val="95000"/>
                </a:schemeClr>
              </a:solidFill>
            </a:endParaRPr>
          </a:p>
        </p:txBody>
      </p:sp>
      <p:pic>
        <p:nvPicPr>
          <p:cNvPr id="41" name="Picture 40">
            <a:extLst>
              <a:ext uri="{FF2B5EF4-FFF2-40B4-BE49-F238E27FC236}">
                <a16:creationId xmlns:a16="http://schemas.microsoft.com/office/drawing/2014/main" id="{2C6B05A6-F5A6-4CFD-A127-EB80919B8021}"/>
              </a:ext>
            </a:extLst>
          </p:cNvPr>
          <p:cNvPicPr>
            <a:picLocks noChangeAspect="1"/>
          </p:cNvPicPr>
          <p:nvPr/>
        </p:nvPicPr>
        <p:blipFill rotWithShape="1">
          <a:blip r:embed="rId2"/>
          <a:srcRect b="48477"/>
          <a:stretch/>
        </p:blipFill>
        <p:spPr>
          <a:xfrm>
            <a:off x="1289194" y="1013177"/>
            <a:ext cx="6353683" cy="4831645"/>
          </a:xfrm>
          <a:prstGeom prst="rect">
            <a:avLst/>
          </a:prstGeom>
        </p:spPr>
      </p:pic>
    </p:spTree>
    <p:extLst>
      <p:ext uri="{BB962C8B-B14F-4D97-AF65-F5344CB8AC3E}">
        <p14:creationId xmlns:p14="http://schemas.microsoft.com/office/powerpoint/2010/main" val="122285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E532D-E5E7-4379-AB44-3C0BF4889243}"/>
              </a:ext>
            </a:extLst>
          </p:cNvPr>
          <p:cNvSpPr/>
          <p:nvPr/>
        </p:nvSpPr>
        <p:spPr>
          <a:xfrm>
            <a:off x="2707597" y="42634"/>
            <a:ext cx="3673378" cy="584775"/>
          </a:xfrm>
          <a:prstGeom prst="rect">
            <a:avLst/>
          </a:prstGeom>
        </p:spPr>
        <p:txBody>
          <a:bodyPr wrap="none">
            <a:spAutoFit/>
          </a:bodyPr>
          <a:lstStyle/>
          <a:p>
            <a:r>
              <a:rPr lang="en-US" sz="32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32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Item Manager</a:t>
            </a:r>
            <a:endParaRPr lang="en-US" sz="3200" dirty="0">
              <a:solidFill>
                <a:schemeClr val="bg1">
                  <a:lumMod val="95000"/>
                </a:schemeClr>
              </a:solidFill>
            </a:endParaRPr>
          </a:p>
        </p:txBody>
      </p:sp>
      <p:sp>
        <p:nvSpPr>
          <p:cNvPr id="3" name="TextBox 2">
            <a:extLst>
              <a:ext uri="{FF2B5EF4-FFF2-40B4-BE49-F238E27FC236}">
                <a16:creationId xmlns:a16="http://schemas.microsoft.com/office/drawing/2014/main" id="{05DDF99B-1D20-4FB8-A472-B20EFF6ACE1E}"/>
              </a:ext>
            </a:extLst>
          </p:cNvPr>
          <p:cNvSpPr txBox="1"/>
          <p:nvPr/>
        </p:nvSpPr>
        <p:spPr>
          <a:xfrm>
            <a:off x="118533" y="1204199"/>
            <a:ext cx="4597400" cy="2708434"/>
          </a:xfrm>
          <a:prstGeom prst="rect">
            <a:avLst/>
          </a:prstGeom>
          <a:noFill/>
        </p:spPr>
        <p:txBody>
          <a:bodyPr wrap="square" rtlCol="0">
            <a:spAutoFit/>
          </a:bodyPr>
          <a:lstStyle/>
          <a:p>
            <a:pPr marL="169863" indent="-169863">
              <a:spcAft>
                <a:spcPts val="400"/>
              </a:spcAft>
              <a:buFont typeface="Arial" panose="020B0604020202020204" pitchFamily="34" charset="0"/>
              <a:buChar char="•"/>
            </a:pPr>
            <a:r>
              <a:rPr lang="en-US" sz="1400" dirty="0"/>
              <a:t>Single Master Catalog</a:t>
            </a:r>
          </a:p>
          <a:p>
            <a:pPr marL="169863" indent="-169863">
              <a:spcAft>
                <a:spcPts val="400"/>
              </a:spcAft>
              <a:buFont typeface="Arial" panose="020B0604020202020204" pitchFamily="34" charset="0"/>
              <a:buChar char="•"/>
            </a:pPr>
            <a:r>
              <a:rPr lang="en-US" sz="1400" dirty="0"/>
              <a:t>Unlimited Individual Stockrooms</a:t>
            </a:r>
          </a:p>
          <a:p>
            <a:pPr marL="169863" indent="-169863">
              <a:spcAft>
                <a:spcPts val="400"/>
              </a:spcAft>
              <a:buFont typeface="Arial" panose="020B0604020202020204" pitchFamily="34" charset="0"/>
              <a:buChar char="•"/>
            </a:pPr>
            <a:r>
              <a:rPr lang="en-US" sz="1400" dirty="0"/>
              <a:t>Visibility Of Prime Vendor On Hand Balances</a:t>
            </a:r>
          </a:p>
          <a:p>
            <a:pPr marL="169863" indent="-169863">
              <a:spcAft>
                <a:spcPts val="400"/>
              </a:spcAft>
              <a:buFont typeface="Arial" panose="020B0604020202020204" pitchFamily="34" charset="0"/>
              <a:buChar char="•"/>
            </a:pPr>
            <a:r>
              <a:rPr lang="en-US" sz="1400" dirty="0"/>
              <a:t>Cross Leveling</a:t>
            </a:r>
          </a:p>
          <a:p>
            <a:pPr marL="169863" indent="-169863">
              <a:spcAft>
                <a:spcPts val="400"/>
              </a:spcAft>
              <a:buFont typeface="Arial" panose="020B0604020202020204" pitchFamily="34" charset="0"/>
              <a:buChar char="•"/>
            </a:pPr>
            <a:r>
              <a:rPr lang="en-US" sz="1400" dirty="0"/>
              <a:t>Replenishment Of Remote Department-based Stockrooms</a:t>
            </a:r>
          </a:p>
          <a:p>
            <a:pPr marL="169863" indent="-169863">
              <a:spcAft>
                <a:spcPts val="400"/>
              </a:spcAft>
              <a:buFont typeface="Arial" panose="020B0604020202020204" pitchFamily="34" charset="0"/>
              <a:buChar char="•"/>
            </a:pPr>
            <a:r>
              <a:rPr lang="en-US" sz="1400" dirty="0"/>
              <a:t>Automated Replenishment Level Calculations</a:t>
            </a:r>
          </a:p>
          <a:p>
            <a:pPr marL="169863" indent="-169863">
              <a:spcAft>
                <a:spcPts val="400"/>
              </a:spcAft>
              <a:buFont typeface="Arial" panose="020B0604020202020204" pitchFamily="34" charset="0"/>
              <a:buChar char="•"/>
            </a:pPr>
            <a:r>
              <a:rPr lang="en-US" sz="1400" dirty="0"/>
              <a:t>Automated Replenishment Orders</a:t>
            </a:r>
          </a:p>
          <a:p>
            <a:pPr marL="169863" indent="-169863">
              <a:spcAft>
                <a:spcPts val="400"/>
              </a:spcAft>
              <a:buFont typeface="Arial" panose="020B0604020202020204" pitchFamily="34" charset="0"/>
              <a:buChar char="•"/>
            </a:pPr>
            <a:r>
              <a:rPr lang="en-US" sz="1400" dirty="0"/>
              <a:t>Real Time Inventory Updates</a:t>
            </a:r>
          </a:p>
          <a:p>
            <a:pPr marL="169863" indent="-169863">
              <a:spcAft>
                <a:spcPts val="400"/>
              </a:spcAft>
              <a:buFont typeface="Arial" panose="020B0604020202020204" pitchFamily="34" charset="0"/>
              <a:buChar char="•"/>
            </a:pPr>
            <a:r>
              <a:rPr lang="en-US" sz="1400" dirty="0"/>
              <a:t>On Demand Inventory Status And Expediting Reports</a:t>
            </a:r>
          </a:p>
          <a:p>
            <a:pPr marL="169863" indent="-169863">
              <a:spcAft>
                <a:spcPts val="400"/>
              </a:spcAft>
              <a:buFont typeface="Arial" panose="020B0604020202020204" pitchFamily="34" charset="0"/>
              <a:buChar char="•"/>
            </a:pPr>
            <a:r>
              <a:rPr lang="en-US" sz="1400" dirty="0"/>
              <a:t>Multiple Inventory Valuation Formulas</a:t>
            </a:r>
          </a:p>
        </p:txBody>
      </p:sp>
      <p:sp>
        <p:nvSpPr>
          <p:cNvPr id="4" name="TextBox 3">
            <a:extLst>
              <a:ext uri="{FF2B5EF4-FFF2-40B4-BE49-F238E27FC236}">
                <a16:creationId xmlns:a16="http://schemas.microsoft.com/office/drawing/2014/main" id="{F41847A1-4B6A-429E-B8E9-1A7CA8546FDA}"/>
              </a:ext>
            </a:extLst>
          </p:cNvPr>
          <p:cNvSpPr txBox="1"/>
          <p:nvPr/>
        </p:nvSpPr>
        <p:spPr>
          <a:xfrm>
            <a:off x="0" y="836794"/>
            <a:ext cx="9144000" cy="369332"/>
          </a:xfrm>
          <a:prstGeom prst="rect">
            <a:avLst/>
          </a:prstGeom>
          <a:solidFill>
            <a:srgbClr val="4B5365"/>
          </a:solidFill>
        </p:spPr>
        <p:txBody>
          <a:bodyPr wrap="square" rtlCol="0" anchor="ctr" anchorCtr="0">
            <a:spAutoFit/>
          </a:bodyPr>
          <a:lstStyle/>
          <a:p>
            <a:r>
              <a:rPr lang="en-US" b="1" dirty="0">
                <a:solidFill>
                  <a:schemeClr val="bg1">
                    <a:lumMod val="95000"/>
                  </a:schemeClr>
                </a:solidFill>
              </a:rPr>
              <a:t>Standard Functions:</a:t>
            </a:r>
          </a:p>
        </p:txBody>
      </p:sp>
      <p:sp>
        <p:nvSpPr>
          <p:cNvPr id="6" name="TextBox 5">
            <a:extLst>
              <a:ext uri="{FF2B5EF4-FFF2-40B4-BE49-F238E27FC236}">
                <a16:creationId xmlns:a16="http://schemas.microsoft.com/office/drawing/2014/main" id="{A8DE270D-4D71-41A3-B779-C3CE0FA4F2CF}"/>
              </a:ext>
            </a:extLst>
          </p:cNvPr>
          <p:cNvSpPr txBox="1"/>
          <p:nvPr/>
        </p:nvSpPr>
        <p:spPr>
          <a:xfrm>
            <a:off x="118532" y="4485817"/>
            <a:ext cx="4453467" cy="1590179"/>
          </a:xfrm>
          <a:prstGeom prst="rect">
            <a:avLst/>
          </a:prstGeom>
          <a:noFill/>
        </p:spPr>
        <p:txBody>
          <a:bodyPr wrap="square" rtlCol="0">
            <a:spAutoFit/>
          </a:bodyPr>
          <a:lstStyle/>
          <a:p>
            <a:pPr marL="169863" indent="-169863">
              <a:spcAft>
                <a:spcPts val="400"/>
              </a:spcAft>
              <a:buFont typeface="Arial" panose="020B0604020202020204" pitchFamily="34" charset="0"/>
              <a:buChar char="•"/>
            </a:pPr>
            <a:r>
              <a:rPr lang="en-US" sz="1400" dirty="0"/>
              <a:t>RFID Integration</a:t>
            </a:r>
          </a:p>
          <a:p>
            <a:pPr marL="169863" indent="-169863">
              <a:spcAft>
                <a:spcPts val="400"/>
              </a:spcAft>
              <a:buFont typeface="Arial" panose="020B0604020202020204" pitchFamily="34" charset="0"/>
              <a:buChar char="•"/>
            </a:pPr>
            <a:r>
              <a:rPr lang="en-US" sz="1400" dirty="0"/>
              <a:t>Serial Number / Lot Number Tracking</a:t>
            </a:r>
          </a:p>
          <a:p>
            <a:pPr marL="169863" indent="-169863">
              <a:spcAft>
                <a:spcPts val="400"/>
              </a:spcAft>
              <a:buFont typeface="Arial" panose="020B0604020202020204" pitchFamily="34" charset="0"/>
              <a:buChar char="•"/>
            </a:pPr>
            <a:r>
              <a:rPr lang="en-US" sz="1400" dirty="0"/>
              <a:t>Asset Tracking And Real Time Location System (RTLS)</a:t>
            </a:r>
          </a:p>
          <a:p>
            <a:pPr marL="169863" indent="-169863">
              <a:spcAft>
                <a:spcPts val="400"/>
              </a:spcAft>
              <a:buFont typeface="Arial" panose="020B0604020202020204" pitchFamily="34" charset="0"/>
              <a:buChar char="•"/>
            </a:pPr>
            <a:r>
              <a:rPr lang="en-US" sz="1400" dirty="0"/>
              <a:t>Electronic Advanced Shipping Notice To Automate Receipt Verifications</a:t>
            </a:r>
          </a:p>
          <a:p>
            <a:pPr marL="169863" indent="-169863">
              <a:spcAft>
                <a:spcPts val="400"/>
              </a:spcAft>
              <a:buFont typeface="Arial" panose="020B0604020202020204" pitchFamily="34" charset="0"/>
              <a:buChar char="•"/>
            </a:pPr>
            <a:r>
              <a:rPr lang="en-US" sz="1400" dirty="0"/>
              <a:t>Package Tracking</a:t>
            </a:r>
          </a:p>
        </p:txBody>
      </p:sp>
      <p:sp>
        <p:nvSpPr>
          <p:cNvPr id="7" name="TextBox 6">
            <a:extLst>
              <a:ext uri="{FF2B5EF4-FFF2-40B4-BE49-F238E27FC236}">
                <a16:creationId xmlns:a16="http://schemas.microsoft.com/office/drawing/2014/main" id="{E34C73D6-EC15-4B59-9A71-62547CB9CA59}"/>
              </a:ext>
            </a:extLst>
          </p:cNvPr>
          <p:cNvSpPr txBox="1"/>
          <p:nvPr/>
        </p:nvSpPr>
        <p:spPr>
          <a:xfrm>
            <a:off x="4690536" y="1204199"/>
            <a:ext cx="4453464" cy="2605842"/>
          </a:xfrm>
          <a:prstGeom prst="rect">
            <a:avLst/>
          </a:prstGeom>
          <a:noFill/>
        </p:spPr>
        <p:txBody>
          <a:bodyPr wrap="square" rtlCol="0">
            <a:spAutoFit/>
          </a:bodyPr>
          <a:lstStyle/>
          <a:p>
            <a:pPr marL="169863" indent="-169863">
              <a:spcAft>
                <a:spcPts val="400"/>
              </a:spcAft>
              <a:buFont typeface="Arial" panose="020B0604020202020204" pitchFamily="34" charset="0"/>
              <a:buChar char="•"/>
            </a:pPr>
            <a:r>
              <a:rPr lang="en-US" sz="1400" dirty="0"/>
              <a:t>Receiving And Put Away</a:t>
            </a:r>
          </a:p>
          <a:p>
            <a:pPr marL="169863" indent="-169863">
              <a:spcAft>
                <a:spcPts val="400"/>
              </a:spcAft>
              <a:buFont typeface="Arial" panose="020B0604020202020204" pitchFamily="34" charset="0"/>
              <a:buChar char="•"/>
            </a:pPr>
            <a:r>
              <a:rPr lang="en-US" sz="1400" dirty="0"/>
              <a:t>General Ledger Interface For Posting Financial Transactions</a:t>
            </a:r>
          </a:p>
          <a:p>
            <a:pPr marL="169863" indent="-169863">
              <a:spcAft>
                <a:spcPts val="400"/>
              </a:spcAft>
              <a:buFont typeface="Arial" panose="020B0604020202020204" pitchFamily="34" charset="0"/>
              <a:buChar char="•"/>
            </a:pPr>
            <a:r>
              <a:rPr lang="en-US" sz="1400" dirty="0"/>
              <a:t>Comprehensive Physical Inventory, Cycle Count And Reconciliation </a:t>
            </a:r>
          </a:p>
          <a:p>
            <a:pPr marL="169863" indent="-169863">
              <a:spcAft>
                <a:spcPts val="400"/>
              </a:spcAft>
              <a:buFont typeface="Arial" panose="020B0604020202020204" pitchFamily="34" charset="0"/>
              <a:buChar char="•"/>
            </a:pPr>
            <a:r>
              <a:rPr lang="en-US" sz="1400" dirty="0"/>
              <a:t>Detailed, Read Only Transaction History</a:t>
            </a:r>
          </a:p>
          <a:p>
            <a:pPr marL="169863" indent="-169863">
              <a:spcAft>
                <a:spcPts val="400"/>
              </a:spcAft>
              <a:buFont typeface="Arial" panose="020B0604020202020204" pitchFamily="34" charset="0"/>
              <a:buChar char="•"/>
            </a:pPr>
            <a:r>
              <a:rPr lang="en-US" sz="1400" dirty="0"/>
              <a:t>Barcode Enabled </a:t>
            </a:r>
          </a:p>
          <a:p>
            <a:pPr marL="169863" indent="-169863">
              <a:spcAft>
                <a:spcPts val="400"/>
              </a:spcAft>
              <a:buFont typeface="Arial" panose="020B0604020202020204" pitchFamily="34" charset="0"/>
              <a:buChar char="•"/>
            </a:pPr>
            <a:r>
              <a:rPr lang="en-US" sz="1400" dirty="0"/>
              <a:t>Remote Departmental Requisitioning</a:t>
            </a:r>
          </a:p>
          <a:p>
            <a:pPr marL="169863" indent="-169863">
              <a:spcAft>
                <a:spcPts val="400"/>
              </a:spcAft>
              <a:buFont typeface="Arial" panose="020B0604020202020204" pitchFamily="34" charset="0"/>
              <a:buChar char="•"/>
            </a:pPr>
            <a:r>
              <a:rPr lang="en-US" sz="1400" dirty="0"/>
              <a:t>Performance  Management Reporting</a:t>
            </a:r>
          </a:p>
          <a:p>
            <a:pPr marL="169863" indent="-169863">
              <a:spcAft>
                <a:spcPts val="400"/>
              </a:spcAft>
              <a:buFont typeface="Arial" panose="020B0604020202020204" pitchFamily="34" charset="0"/>
              <a:buChar char="•"/>
            </a:pPr>
            <a:r>
              <a:rPr lang="en-US" sz="1400" dirty="0"/>
              <a:t>Incorporated Non-stocked / Special Order Items</a:t>
            </a:r>
          </a:p>
        </p:txBody>
      </p:sp>
      <p:sp>
        <p:nvSpPr>
          <p:cNvPr id="8" name="TextBox 7">
            <a:extLst>
              <a:ext uri="{FF2B5EF4-FFF2-40B4-BE49-F238E27FC236}">
                <a16:creationId xmlns:a16="http://schemas.microsoft.com/office/drawing/2014/main" id="{2793B9DD-85E0-46FB-AA1D-F97086806BB2}"/>
              </a:ext>
            </a:extLst>
          </p:cNvPr>
          <p:cNvSpPr txBox="1"/>
          <p:nvPr/>
        </p:nvSpPr>
        <p:spPr>
          <a:xfrm>
            <a:off x="0" y="4113918"/>
            <a:ext cx="9144000" cy="369332"/>
          </a:xfrm>
          <a:prstGeom prst="rect">
            <a:avLst/>
          </a:prstGeom>
          <a:solidFill>
            <a:srgbClr val="4B5365"/>
          </a:solidFill>
        </p:spPr>
        <p:txBody>
          <a:bodyPr wrap="square" rtlCol="0" anchor="ctr" anchorCtr="0">
            <a:spAutoFit/>
          </a:bodyPr>
          <a:lstStyle/>
          <a:p>
            <a:r>
              <a:rPr lang="en-US" b="1" dirty="0">
                <a:solidFill>
                  <a:schemeClr val="bg1">
                    <a:lumMod val="95000"/>
                  </a:schemeClr>
                </a:solidFill>
              </a:rPr>
              <a:t>Other Available Functions:</a:t>
            </a:r>
          </a:p>
        </p:txBody>
      </p:sp>
    </p:spTree>
    <p:extLst>
      <p:ext uri="{BB962C8B-B14F-4D97-AF65-F5344CB8AC3E}">
        <p14:creationId xmlns:p14="http://schemas.microsoft.com/office/powerpoint/2010/main" val="107136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pic>
        <p:nvPicPr>
          <p:cNvPr id="8" name="Picture 7">
            <a:extLst>
              <a:ext uri="{FF2B5EF4-FFF2-40B4-BE49-F238E27FC236}">
                <a16:creationId xmlns:a16="http://schemas.microsoft.com/office/drawing/2014/main" id="{2E5915CF-37AC-4E04-A7CF-3854549A3FB9}"/>
              </a:ext>
            </a:extLst>
          </p:cNvPr>
          <p:cNvPicPr>
            <a:picLocks noChangeAspect="1"/>
          </p:cNvPicPr>
          <p:nvPr/>
        </p:nvPicPr>
        <p:blipFill>
          <a:blip r:embed="rId2"/>
          <a:stretch>
            <a:fillRect/>
          </a:stretch>
        </p:blipFill>
        <p:spPr>
          <a:xfrm>
            <a:off x="136283" y="1643463"/>
            <a:ext cx="2608942" cy="1467530"/>
          </a:xfrm>
          <a:prstGeom prst="rect">
            <a:avLst/>
          </a:prstGeom>
        </p:spPr>
      </p:pic>
      <p:pic>
        <p:nvPicPr>
          <p:cNvPr id="1026" name="Picture 2" descr="Related image">
            <a:extLst>
              <a:ext uri="{FF2B5EF4-FFF2-40B4-BE49-F238E27FC236}">
                <a16:creationId xmlns:a16="http://schemas.microsoft.com/office/drawing/2014/main" id="{710F678F-2AC5-4F8A-B4BC-92E15F2428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11" b="32613"/>
          <a:stretch/>
        </p:blipFill>
        <p:spPr bwMode="auto">
          <a:xfrm>
            <a:off x="253482" y="3309861"/>
            <a:ext cx="2374543" cy="825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0C5D87-16AF-4137-B17C-A42297FFA277}"/>
              </a:ext>
            </a:extLst>
          </p:cNvPr>
          <p:cNvPicPr>
            <a:picLocks noChangeAspect="1"/>
          </p:cNvPicPr>
          <p:nvPr/>
        </p:nvPicPr>
        <p:blipFill>
          <a:blip r:embed="rId4"/>
          <a:stretch>
            <a:fillRect/>
          </a:stretch>
        </p:blipFill>
        <p:spPr>
          <a:xfrm>
            <a:off x="923928" y="4766148"/>
            <a:ext cx="3648071" cy="936654"/>
          </a:xfrm>
          <a:prstGeom prst="rect">
            <a:avLst/>
          </a:prstGeom>
        </p:spPr>
      </p:pic>
      <p:pic>
        <p:nvPicPr>
          <p:cNvPr id="10" name="Picture 9">
            <a:extLst>
              <a:ext uri="{FF2B5EF4-FFF2-40B4-BE49-F238E27FC236}">
                <a16:creationId xmlns:a16="http://schemas.microsoft.com/office/drawing/2014/main" id="{F82A6A55-BE8B-4996-B14F-94B2713DDEE5}"/>
              </a:ext>
            </a:extLst>
          </p:cNvPr>
          <p:cNvPicPr>
            <a:picLocks noChangeAspect="1"/>
          </p:cNvPicPr>
          <p:nvPr/>
        </p:nvPicPr>
        <p:blipFill>
          <a:blip r:embed="rId5"/>
          <a:stretch>
            <a:fillRect/>
          </a:stretch>
        </p:blipFill>
        <p:spPr>
          <a:xfrm>
            <a:off x="5732105" y="4740700"/>
            <a:ext cx="2724538" cy="962102"/>
          </a:xfrm>
          <a:prstGeom prst="rect">
            <a:avLst/>
          </a:prstGeom>
        </p:spPr>
      </p:pic>
      <p:pic>
        <p:nvPicPr>
          <p:cNvPr id="11" name="Picture 10">
            <a:extLst>
              <a:ext uri="{FF2B5EF4-FFF2-40B4-BE49-F238E27FC236}">
                <a16:creationId xmlns:a16="http://schemas.microsoft.com/office/drawing/2014/main" id="{9A1346AA-3BD3-4BFF-A663-CD345B222D40}"/>
              </a:ext>
            </a:extLst>
          </p:cNvPr>
          <p:cNvPicPr>
            <a:picLocks noChangeAspect="1"/>
          </p:cNvPicPr>
          <p:nvPr/>
        </p:nvPicPr>
        <p:blipFill>
          <a:blip r:embed="rId6"/>
          <a:stretch>
            <a:fillRect/>
          </a:stretch>
        </p:blipFill>
        <p:spPr>
          <a:xfrm>
            <a:off x="5432148" y="1819239"/>
            <a:ext cx="3575569" cy="786625"/>
          </a:xfrm>
          <a:prstGeom prst="rect">
            <a:avLst/>
          </a:prstGeom>
        </p:spPr>
      </p:pic>
      <p:pic>
        <p:nvPicPr>
          <p:cNvPr id="12" name="Picture 11">
            <a:extLst>
              <a:ext uri="{FF2B5EF4-FFF2-40B4-BE49-F238E27FC236}">
                <a16:creationId xmlns:a16="http://schemas.microsoft.com/office/drawing/2014/main" id="{07A95F1D-27D5-45BF-BCF7-4E31CDC20023}"/>
              </a:ext>
            </a:extLst>
          </p:cNvPr>
          <p:cNvPicPr>
            <a:picLocks noChangeAspect="1"/>
          </p:cNvPicPr>
          <p:nvPr/>
        </p:nvPicPr>
        <p:blipFill>
          <a:blip r:embed="rId7"/>
          <a:stretch>
            <a:fillRect/>
          </a:stretch>
        </p:blipFill>
        <p:spPr>
          <a:xfrm>
            <a:off x="6515973" y="2968966"/>
            <a:ext cx="2509449" cy="1274641"/>
          </a:xfrm>
          <a:prstGeom prst="rect">
            <a:avLst/>
          </a:prstGeom>
        </p:spPr>
      </p:pic>
      <p:pic>
        <p:nvPicPr>
          <p:cNvPr id="13" name="Picture 12">
            <a:extLst>
              <a:ext uri="{FF2B5EF4-FFF2-40B4-BE49-F238E27FC236}">
                <a16:creationId xmlns:a16="http://schemas.microsoft.com/office/drawing/2014/main" id="{3AB516F9-6A6C-4DDD-8DF5-B8DF396F5D80}"/>
              </a:ext>
            </a:extLst>
          </p:cNvPr>
          <p:cNvPicPr>
            <a:picLocks noChangeAspect="1"/>
          </p:cNvPicPr>
          <p:nvPr/>
        </p:nvPicPr>
        <p:blipFill rotWithShape="1">
          <a:blip r:embed="rId8"/>
          <a:srcRect l="16901" t="27697" r="16886" b="28863"/>
          <a:stretch/>
        </p:blipFill>
        <p:spPr>
          <a:xfrm>
            <a:off x="3001299" y="2999409"/>
            <a:ext cx="3141401" cy="1154155"/>
          </a:xfrm>
          <a:prstGeom prst="rect">
            <a:avLst/>
          </a:prstGeom>
        </p:spPr>
      </p:pic>
      <p:sp>
        <p:nvSpPr>
          <p:cNvPr id="15" name="object 11">
            <a:extLst>
              <a:ext uri="{FF2B5EF4-FFF2-40B4-BE49-F238E27FC236}">
                <a16:creationId xmlns:a16="http://schemas.microsoft.com/office/drawing/2014/main" id="{D2EB924C-7396-4461-8B62-A77E07BAF99E}"/>
              </a:ext>
            </a:extLst>
          </p:cNvPr>
          <p:cNvSpPr txBox="1">
            <a:spLocks/>
          </p:cNvSpPr>
          <p:nvPr/>
        </p:nvSpPr>
        <p:spPr>
          <a:xfrm>
            <a:off x="1776034" y="101700"/>
            <a:ext cx="5591931"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Interfaced Systems</a:t>
            </a:r>
            <a:endParaRPr lang="en-US" sz="3200" b="1" kern="0" dirty="0">
              <a:solidFill>
                <a:schemeClr val="bg1"/>
              </a:solidFill>
              <a:latin typeface="+mn-lt"/>
            </a:endParaRPr>
          </a:p>
        </p:txBody>
      </p:sp>
      <p:sp>
        <p:nvSpPr>
          <p:cNvPr id="14" name="TextBox 13">
            <a:extLst>
              <a:ext uri="{FF2B5EF4-FFF2-40B4-BE49-F238E27FC236}">
                <a16:creationId xmlns:a16="http://schemas.microsoft.com/office/drawing/2014/main" id="{259868F4-4929-49F5-8C12-64739ED5E6F9}"/>
              </a:ext>
            </a:extLst>
          </p:cNvPr>
          <p:cNvSpPr txBox="1"/>
          <p:nvPr/>
        </p:nvSpPr>
        <p:spPr>
          <a:xfrm>
            <a:off x="187138" y="1025585"/>
            <a:ext cx="8838284" cy="400110"/>
          </a:xfrm>
          <a:prstGeom prst="rect">
            <a:avLst/>
          </a:prstGeom>
          <a:noFill/>
        </p:spPr>
        <p:txBody>
          <a:bodyPr wrap="square" rtlCol="0">
            <a:spAutoFit/>
          </a:bodyPr>
          <a:lstStyle/>
          <a:p>
            <a:pPr algn="ctr"/>
            <a:r>
              <a:rPr lang="en-US" sz="2000" b="1" dirty="0"/>
              <a:t>Listed below are the Systems AdvanTech AVA Systems have interfaced with</a:t>
            </a:r>
          </a:p>
        </p:txBody>
      </p:sp>
    </p:spTree>
    <p:extLst>
      <p:ext uri="{BB962C8B-B14F-4D97-AF65-F5344CB8AC3E}">
        <p14:creationId xmlns:p14="http://schemas.microsoft.com/office/powerpoint/2010/main" val="4148308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pic>
        <p:nvPicPr>
          <p:cNvPr id="4" name="Picture 3">
            <a:extLst>
              <a:ext uri="{FF2B5EF4-FFF2-40B4-BE49-F238E27FC236}">
                <a16:creationId xmlns:a16="http://schemas.microsoft.com/office/drawing/2014/main" id="{64D16F88-5B23-4AC3-BF12-553017A108FF}"/>
              </a:ext>
            </a:extLst>
          </p:cNvPr>
          <p:cNvPicPr>
            <a:picLocks noChangeAspect="1"/>
          </p:cNvPicPr>
          <p:nvPr/>
        </p:nvPicPr>
        <p:blipFill>
          <a:blip r:embed="rId2"/>
          <a:stretch>
            <a:fillRect/>
          </a:stretch>
        </p:blipFill>
        <p:spPr>
          <a:xfrm>
            <a:off x="353202" y="1064891"/>
            <a:ext cx="8437595" cy="2706859"/>
          </a:xfrm>
          <a:prstGeom prst="rect">
            <a:avLst/>
          </a:prstGeom>
        </p:spPr>
      </p:pic>
      <p:pic>
        <p:nvPicPr>
          <p:cNvPr id="5" name="Picture 4" descr="http://www.visualaction.com/images/desktop_screenshot.jpg">
            <a:extLst>
              <a:ext uri="{FF2B5EF4-FFF2-40B4-BE49-F238E27FC236}">
                <a16:creationId xmlns:a16="http://schemas.microsoft.com/office/drawing/2014/main" id="{270459D3-6B57-4084-974C-1FD9BE5435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194" y="2646870"/>
            <a:ext cx="4409783" cy="29898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7FC506-3217-4CA0-AA10-6E030B5DDA40}"/>
              </a:ext>
            </a:extLst>
          </p:cNvPr>
          <p:cNvSpPr/>
          <p:nvPr/>
        </p:nvSpPr>
        <p:spPr>
          <a:xfrm>
            <a:off x="953971" y="5636702"/>
            <a:ext cx="7312257" cy="423193"/>
          </a:xfrm>
          <a:prstGeom prst="rect">
            <a:avLst/>
          </a:prstGeom>
        </p:spPr>
        <p:txBody>
          <a:bodyPr wrap="square" lIns="68580" tIns="34290" rIns="68580" bIns="34290">
            <a:spAutoFit/>
          </a:bodyPr>
          <a:lstStyle/>
          <a:p>
            <a:pPr algn="ctr"/>
            <a:r>
              <a:rPr lang="en-US" sz="1100" i="1" dirty="0">
                <a:solidFill>
                  <a:schemeClr val="tx1">
                    <a:lumMod val="75000"/>
                    <a:lumOff val="25000"/>
                  </a:schemeClr>
                </a:solidFill>
                <a:ea typeface="Segoe UI" panose="020B0502040204020203" pitchFamily="34" charset="0"/>
                <a:cs typeface="Segoe UI" panose="020B0502040204020203" pitchFamily="34" charset="0"/>
              </a:rPr>
              <a:t>“What you offer is far and away the best I have seen; and what I truly believe our clients have responded so strongly to is the innovation and thought leadership your team has.”  </a:t>
            </a:r>
            <a:r>
              <a:rPr lang="en-US" sz="1100" dirty="0">
                <a:solidFill>
                  <a:schemeClr val="tx1">
                    <a:lumMod val="75000"/>
                    <a:lumOff val="25000"/>
                  </a:schemeClr>
                </a:solidFill>
                <a:ea typeface="Segoe UI" panose="020B0502040204020203" pitchFamily="34" charset="0"/>
                <a:cs typeface="Segoe UI" panose="020B0502040204020203" pitchFamily="34" charset="0"/>
              </a:rPr>
              <a:t>- Director, Fraud Analytics</a:t>
            </a:r>
            <a:endParaRPr lang="en-US" sz="12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8D2D3A2B-85F3-4DB7-8FD4-5CF9FEA06ED5}"/>
              </a:ext>
            </a:extLst>
          </p:cNvPr>
          <p:cNvSpPr txBox="1"/>
          <p:nvPr/>
        </p:nvSpPr>
        <p:spPr>
          <a:xfrm>
            <a:off x="2315598" y="692828"/>
            <a:ext cx="4534469" cy="284693"/>
          </a:xfrm>
          <a:prstGeom prst="rect">
            <a:avLst/>
          </a:prstGeom>
          <a:noFill/>
        </p:spPr>
        <p:txBody>
          <a:bodyPr wrap="square" lIns="68580" tIns="34290" rIns="68580" bIns="34290" rtlCol="0">
            <a:spAutoFit/>
          </a:bodyPr>
          <a:lstStyle/>
          <a:p>
            <a:pPr algn="ctr"/>
            <a:r>
              <a:rPr lang="en-US" b="1" dirty="0"/>
              <a:t>Overview of </a:t>
            </a:r>
            <a:r>
              <a:rPr lang="en-US" b="1" dirty="0" err="1"/>
              <a:t>Flaremap</a:t>
            </a:r>
            <a:r>
              <a:rPr lang="en-US" b="1" dirty="0"/>
              <a:t>® JS</a:t>
            </a:r>
          </a:p>
        </p:txBody>
      </p:sp>
    </p:spTree>
    <p:extLst>
      <p:ext uri="{BB962C8B-B14F-4D97-AF65-F5344CB8AC3E}">
        <p14:creationId xmlns:p14="http://schemas.microsoft.com/office/powerpoint/2010/main" val="2558072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sp>
        <p:nvSpPr>
          <p:cNvPr id="9" name="Content Placeholder 1">
            <a:extLst>
              <a:ext uri="{FF2B5EF4-FFF2-40B4-BE49-F238E27FC236}">
                <a16:creationId xmlns:a16="http://schemas.microsoft.com/office/drawing/2014/main" id="{833598CF-9F01-41CB-9F54-355A05312D85}"/>
              </a:ext>
            </a:extLst>
          </p:cNvPr>
          <p:cNvSpPr txBox="1">
            <a:spLocks/>
          </p:cNvSpPr>
          <p:nvPr/>
        </p:nvSpPr>
        <p:spPr>
          <a:xfrm>
            <a:off x="149759" y="2561762"/>
            <a:ext cx="5391358" cy="2920812"/>
          </a:xfrm>
          <a:prstGeom prst="rect">
            <a:avLst/>
          </a:prstGeom>
        </p:spPr>
        <p:txBody>
          <a:bodyPr lIns="68580" tIns="34290" rIns="68580" bIns="34290"/>
          <a:lstStyle>
            <a:lvl1pPr marL="228600" indent="-228600" algn="l" defTabSz="914400" rtl="0" eaLnBrk="1" latinLnBrk="0" hangingPunct="1">
              <a:lnSpc>
                <a:spcPct val="90000"/>
              </a:lnSpc>
              <a:spcBef>
                <a:spcPts val="1000"/>
              </a:spcBef>
              <a:buClr>
                <a:srgbClr val="000C5E"/>
              </a:buClr>
              <a:buFont typeface="Wingdings" panose="05000000000000000000" pitchFamily="2" charset="2"/>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0C5E"/>
              </a:buClr>
              <a:buFont typeface="Wingdings" panose="05000000000000000000" pitchFamily="2" charset="2"/>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0C5E"/>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0C5E"/>
              </a:buClr>
              <a:buFont typeface="Wingdings" panose="05000000000000000000" pitchFamily="2" charset="2"/>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0C5E"/>
              </a:buClr>
              <a:buFont typeface="Wingdings" panose="05000000000000000000" pitchFamily="2" charset="2"/>
              <a:buChar char="§"/>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en-US" sz="1400" b="1" dirty="0">
                <a:solidFill>
                  <a:sysClr val="windowText" lastClr="000000">
                    <a:lumMod val="75000"/>
                    <a:lumOff val="25000"/>
                  </a:sysClr>
                </a:solidFill>
              </a:rPr>
              <a:t>Customers: </a:t>
            </a:r>
            <a:r>
              <a:rPr lang="en-US" sz="1400" dirty="0">
                <a:solidFill>
                  <a:sysClr val="windowText" lastClr="000000">
                    <a:lumMod val="75000"/>
                    <a:lumOff val="25000"/>
                  </a:sysClr>
                </a:solidFill>
              </a:rPr>
              <a:t> Production use by Fortune 500 and government customers</a:t>
            </a:r>
          </a:p>
          <a:p>
            <a:pPr marL="171450" indent="-171450" defTabSz="685800">
              <a:spcBef>
                <a:spcPts val="750"/>
              </a:spcBef>
              <a:defRPr/>
            </a:pPr>
            <a:r>
              <a:rPr lang="en-US" sz="1400" b="1" dirty="0">
                <a:solidFill>
                  <a:prstClr val="black">
                    <a:lumMod val="75000"/>
                    <a:lumOff val="25000"/>
                  </a:prstClr>
                </a:solidFill>
              </a:rPr>
              <a:t>Deployments:</a:t>
            </a:r>
            <a:r>
              <a:rPr lang="en-US" sz="1400" dirty="0">
                <a:solidFill>
                  <a:prstClr val="black">
                    <a:lumMod val="75000"/>
                    <a:lumOff val="25000"/>
                  </a:prstClr>
                </a:solidFill>
              </a:rPr>
              <a:t>  “Third Generation” Visual Applications</a:t>
            </a:r>
          </a:p>
          <a:p>
            <a:pPr marL="171450" indent="-171450" defTabSz="685800">
              <a:spcBef>
                <a:spcPts val="750"/>
              </a:spcBef>
              <a:defRPr/>
            </a:pPr>
            <a:r>
              <a:rPr lang="en-US" sz="1400" b="1" dirty="0">
                <a:solidFill>
                  <a:sysClr val="windowText" lastClr="000000">
                    <a:lumMod val="75000"/>
                    <a:lumOff val="25000"/>
                  </a:sysClr>
                </a:solidFill>
              </a:rPr>
              <a:t>Product:  </a:t>
            </a:r>
            <a:r>
              <a:rPr lang="en-US" sz="1400" dirty="0">
                <a:solidFill>
                  <a:sysClr val="windowText" lastClr="000000">
                    <a:lumMod val="75000"/>
                    <a:lumOff val="25000"/>
                  </a:sysClr>
                </a:solidFill>
              </a:rPr>
              <a:t>Flaremap</a:t>
            </a:r>
            <a:r>
              <a:rPr lang="en-US" sz="1400" baseline="30000" dirty="0">
                <a:solidFill>
                  <a:sysClr val="windowText" lastClr="000000">
                    <a:lumMod val="75000"/>
                    <a:lumOff val="25000"/>
                  </a:sysClr>
                </a:solidFill>
              </a:rPr>
              <a:t>®</a:t>
            </a:r>
            <a:r>
              <a:rPr lang="en-US" sz="1400" dirty="0">
                <a:solidFill>
                  <a:sysClr val="windowText" lastClr="000000">
                    <a:lumMod val="75000"/>
                    <a:lumOff val="25000"/>
                  </a:sysClr>
                </a:solidFill>
              </a:rPr>
              <a:t> JS</a:t>
            </a:r>
          </a:p>
          <a:p>
            <a:pPr marL="514350" lvl="1" indent="-171450" defTabSz="685800">
              <a:spcBef>
                <a:spcPts val="375"/>
              </a:spcBef>
              <a:defRPr/>
            </a:pPr>
            <a:r>
              <a:rPr lang="en-US" sz="1300" dirty="0">
                <a:solidFill>
                  <a:sysClr val="windowText" lastClr="000000">
                    <a:lumMod val="75000"/>
                    <a:lumOff val="25000"/>
                  </a:sysClr>
                </a:solidFill>
              </a:rPr>
              <a:t>Creates high-utility, data-dense workspaces</a:t>
            </a:r>
          </a:p>
          <a:p>
            <a:pPr marL="514350" lvl="1" indent="-171450" defTabSz="685800">
              <a:spcBef>
                <a:spcPts val="375"/>
              </a:spcBef>
              <a:defRPr/>
            </a:pPr>
            <a:r>
              <a:rPr lang="en-US" sz="1300" dirty="0">
                <a:solidFill>
                  <a:sysClr val="windowText" lastClr="000000">
                    <a:lumMod val="75000"/>
                    <a:lumOff val="25000"/>
                  </a:sysClr>
                </a:solidFill>
              </a:rPr>
              <a:t>Highly customized to process context</a:t>
            </a:r>
          </a:p>
          <a:p>
            <a:pPr marL="514350" lvl="1" indent="-171450" defTabSz="685800">
              <a:spcBef>
                <a:spcPts val="375"/>
              </a:spcBef>
              <a:defRPr/>
            </a:pPr>
            <a:r>
              <a:rPr lang="en-US" sz="1300" dirty="0">
                <a:solidFill>
                  <a:sysClr val="windowText" lastClr="000000">
                    <a:lumMod val="75000"/>
                    <a:lumOff val="25000"/>
                  </a:sysClr>
                </a:solidFill>
              </a:rPr>
              <a:t>Integrates with existing infrastructure</a:t>
            </a:r>
          </a:p>
          <a:p>
            <a:pPr marL="514350" lvl="1" indent="-171450" defTabSz="685800">
              <a:spcBef>
                <a:spcPts val="375"/>
              </a:spcBef>
              <a:defRPr/>
            </a:pPr>
            <a:r>
              <a:rPr lang="en-US" sz="1300" dirty="0">
                <a:solidFill>
                  <a:sysClr val="windowText" lastClr="000000">
                    <a:lumMod val="75000"/>
                    <a:lumOff val="25000"/>
                  </a:sysClr>
                </a:solidFill>
              </a:rPr>
              <a:t>Optimized for use across multiple platforms</a:t>
            </a:r>
          </a:p>
          <a:p>
            <a:pPr marL="514350" lvl="1" indent="-171450" defTabSz="685800">
              <a:spcBef>
                <a:spcPts val="375"/>
              </a:spcBef>
              <a:defRPr/>
            </a:pPr>
            <a:r>
              <a:rPr lang="en-US" sz="1300" dirty="0">
                <a:solidFill>
                  <a:prstClr val="black">
                    <a:lumMod val="75000"/>
                    <a:lumOff val="25000"/>
                  </a:prstClr>
                </a:solidFill>
              </a:rPr>
              <a:t>Flaremap Extensions Libraries for dashboards and operational deployments </a:t>
            </a:r>
          </a:p>
          <a:p>
            <a:pPr marL="171450" indent="-171450" defTabSz="685800">
              <a:spcBef>
                <a:spcPts val="750"/>
              </a:spcBef>
              <a:defRPr/>
            </a:pPr>
            <a:r>
              <a:rPr lang="en-US" sz="1400" b="1" dirty="0">
                <a:solidFill>
                  <a:sysClr val="windowText" lastClr="000000">
                    <a:lumMod val="75000"/>
                    <a:lumOff val="25000"/>
                  </a:sysClr>
                </a:solidFill>
              </a:rPr>
              <a:t>Summary:</a:t>
            </a:r>
            <a:r>
              <a:rPr lang="en-US" sz="1400" dirty="0">
                <a:solidFill>
                  <a:sysClr val="windowText" lastClr="000000">
                    <a:lumMod val="75000"/>
                    <a:lumOff val="25000"/>
                  </a:sysClr>
                </a:solidFill>
              </a:rPr>
              <a:t>  Single screen, instant access, simultaneous interrogation of data sources, integrating multiple investigation processes</a:t>
            </a:r>
            <a:endParaRPr lang="en-US" sz="1200" dirty="0">
              <a:solidFill>
                <a:sysClr val="windowText" lastClr="000000">
                  <a:lumMod val="75000"/>
                  <a:lumOff val="25000"/>
                </a:sysClr>
              </a:solidFill>
            </a:endParaRPr>
          </a:p>
          <a:p>
            <a:pPr marL="171450" indent="-171450" defTabSz="685800">
              <a:spcBef>
                <a:spcPts val="750"/>
              </a:spcBef>
              <a:defRPr/>
            </a:pPr>
            <a:endParaRPr lang="en-US" sz="1200" dirty="0">
              <a:solidFill>
                <a:sysClr val="windowText" lastClr="000000">
                  <a:lumMod val="75000"/>
                  <a:lumOff val="25000"/>
                </a:sysClr>
              </a:solidFill>
            </a:endParaRPr>
          </a:p>
        </p:txBody>
      </p:sp>
      <p:sp>
        <p:nvSpPr>
          <p:cNvPr id="10" name="Rectangle 9">
            <a:extLst>
              <a:ext uri="{FF2B5EF4-FFF2-40B4-BE49-F238E27FC236}">
                <a16:creationId xmlns:a16="http://schemas.microsoft.com/office/drawing/2014/main" id="{2DDEC03B-2DE7-4E14-AEF4-020062C0039B}"/>
              </a:ext>
            </a:extLst>
          </p:cNvPr>
          <p:cNvSpPr/>
          <p:nvPr/>
        </p:nvSpPr>
        <p:spPr>
          <a:xfrm>
            <a:off x="312856" y="1581963"/>
            <a:ext cx="8831144" cy="623248"/>
          </a:xfrm>
          <a:prstGeom prst="rect">
            <a:avLst/>
          </a:prstGeom>
        </p:spPr>
        <p:txBody>
          <a:bodyPr wrap="square" lIns="68580" tIns="34290" rIns="68580" bIns="34290">
            <a:spAutoFit/>
          </a:bodyPr>
          <a:lstStyle/>
          <a:p>
            <a:pPr algn="ctr" defTabSz="685800" eaLnBrk="0" hangingPunct="0">
              <a:spcBef>
                <a:spcPct val="20000"/>
              </a:spcBef>
              <a:buClr>
                <a:srgbClr val="000C5E"/>
              </a:buClr>
              <a:defRPr/>
            </a:pPr>
            <a:r>
              <a:rPr lang="en-US" kern="0" dirty="0">
                <a:cs typeface="Calibri"/>
              </a:rPr>
              <a:t>Flaremap JS integrates multiple data sources and embeds into existing processes—creating visual applications that help organizations monitor performance and manage risk.</a:t>
            </a:r>
          </a:p>
        </p:txBody>
      </p:sp>
      <p:sp>
        <p:nvSpPr>
          <p:cNvPr id="11" name="TextBox 10">
            <a:extLst>
              <a:ext uri="{FF2B5EF4-FFF2-40B4-BE49-F238E27FC236}">
                <a16:creationId xmlns:a16="http://schemas.microsoft.com/office/drawing/2014/main" id="{26CCDA1F-B378-4A2B-9E92-30C566FF008A}"/>
              </a:ext>
            </a:extLst>
          </p:cNvPr>
          <p:cNvSpPr txBox="1"/>
          <p:nvPr/>
        </p:nvSpPr>
        <p:spPr>
          <a:xfrm>
            <a:off x="5927671" y="2768443"/>
            <a:ext cx="2686050" cy="462320"/>
          </a:xfrm>
          <a:prstGeom prst="rect">
            <a:avLst/>
          </a:prstGeom>
          <a:noFill/>
          <a:ln>
            <a:noFill/>
          </a:ln>
          <a:effectLst/>
        </p:spPr>
        <p:txBody>
          <a:bodyPr wrap="square" lIns="68580" tIns="34290" rIns="68580" bIns="34290" rtlCol="0" anchor="ctr">
            <a:noAutofit/>
          </a:bodyPr>
          <a:lstStyle/>
          <a:p>
            <a:pPr algn="ctr" defTabSz="685800" fontAlgn="base">
              <a:spcBef>
                <a:spcPct val="0"/>
              </a:spcBef>
              <a:spcAft>
                <a:spcPct val="0"/>
              </a:spcAft>
            </a:pPr>
            <a:r>
              <a:rPr lang="en-US" sz="1200" kern="0" dirty="0">
                <a:solidFill>
                  <a:prstClr val="black"/>
                </a:solidFill>
                <a:ea typeface="Tahoma" pitchFamily="34" charset="0"/>
                <a:cs typeface="Tahoma" pitchFamily="34" charset="0"/>
              </a:rPr>
              <a:t>Performance Management:</a:t>
            </a:r>
          </a:p>
          <a:p>
            <a:pPr algn="ctr" defTabSz="685800" fontAlgn="base">
              <a:spcBef>
                <a:spcPct val="0"/>
              </a:spcBef>
              <a:spcAft>
                <a:spcPct val="0"/>
              </a:spcAft>
            </a:pPr>
            <a:r>
              <a:rPr lang="en-US" sz="1200" b="1" kern="0" dirty="0">
                <a:solidFill>
                  <a:prstClr val="black"/>
                </a:solidFill>
                <a:ea typeface="Tahoma" pitchFamily="34" charset="0"/>
                <a:cs typeface="Tahoma" pitchFamily="34" charset="0"/>
              </a:rPr>
              <a:t>Visual Analytics in Action</a:t>
            </a:r>
            <a:endParaRPr lang="en-US" sz="1200" dirty="0">
              <a:solidFill>
                <a:prstClr val="black"/>
              </a:solidFill>
            </a:endParaRPr>
          </a:p>
        </p:txBody>
      </p:sp>
      <p:pic>
        <p:nvPicPr>
          <p:cNvPr id="12" name="Picture 2" descr="http://www.visualaction.com/images/desktop_screenshot.jpg">
            <a:extLst>
              <a:ext uri="{FF2B5EF4-FFF2-40B4-BE49-F238E27FC236}">
                <a16:creationId xmlns:a16="http://schemas.microsoft.com/office/drawing/2014/main" id="{D5C8AB78-2591-41A3-93FB-370489BC84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7151" y="3268580"/>
            <a:ext cx="3447090" cy="23371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6921AAF-3755-4F62-84D0-EAC5B2CF1BE2}"/>
              </a:ext>
            </a:extLst>
          </p:cNvPr>
          <p:cNvSpPr txBox="1"/>
          <p:nvPr/>
        </p:nvSpPr>
        <p:spPr>
          <a:xfrm>
            <a:off x="2342865" y="1053280"/>
            <a:ext cx="4534469" cy="284693"/>
          </a:xfrm>
          <a:prstGeom prst="rect">
            <a:avLst/>
          </a:prstGeom>
          <a:noFill/>
        </p:spPr>
        <p:txBody>
          <a:bodyPr wrap="square" lIns="68580" tIns="34290" rIns="68580" bIns="34290" rtlCol="0">
            <a:spAutoFit/>
          </a:bodyPr>
          <a:lstStyle/>
          <a:p>
            <a:pPr algn="ctr"/>
            <a:r>
              <a:rPr lang="en-US" b="1" dirty="0" err="1"/>
              <a:t>Flaremap</a:t>
            </a:r>
            <a:r>
              <a:rPr lang="en-US" b="1" dirty="0"/>
              <a:t>® JS at-a-Glance</a:t>
            </a:r>
          </a:p>
        </p:txBody>
      </p:sp>
    </p:spTree>
    <p:extLst>
      <p:ext uri="{BB962C8B-B14F-4D97-AF65-F5344CB8AC3E}">
        <p14:creationId xmlns:p14="http://schemas.microsoft.com/office/powerpoint/2010/main" val="3105385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sp>
        <p:nvSpPr>
          <p:cNvPr id="38" name="TextBox 37">
            <a:extLst>
              <a:ext uri="{FF2B5EF4-FFF2-40B4-BE49-F238E27FC236}">
                <a16:creationId xmlns:a16="http://schemas.microsoft.com/office/drawing/2014/main" id="{9B2C57CF-3E01-4BB0-89D6-F900B388D590}"/>
              </a:ext>
            </a:extLst>
          </p:cNvPr>
          <p:cNvSpPr txBox="1"/>
          <p:nvPr/>
        </p:nvSpPr>
        <p:spPr>
          <a:xfrm>
            <a:off x="2340970" y="1032859"/>
            <a:ext cx="4534469" cy="284693"/>
          </a:xfrm>
          <a:prstGeom prst="rect">
            <a:avLst/>
          </a:prstGeom>
          <a:noFill/>
        </p:spPr>
        <p:txBody>
          <a:bodyPr wrap="square" lIns="68580" tIns="34290" rIns="68580" bIns="34290" rtlCol="0">
            <a:spAutoFit/>
          </a:bodyPr>
          <a:lstStyle/>
          <a:p>
            <a:pPr algn="ctr"/>
            <a:r>
              <a:rPr lang="en-US" b="1" dirty="0" err="1"/>
              <a:t>Flaremap</a:t>
            </a:r>
            <a:r>
              <a:rPr lang="en-US" b="1" dirty="0"/>
              <a:t>® JS – Select Customers</a:t>
            </a:r>
          </a:p>
        </p:txBody>
      </p:sp>
      <p:pic>
        <p:nvPicPr>
          <p:cNvPr id="3" name="Picture 2">
            <a:extLst>
              <a:ext uri="{FF2B5EF4-FFF2-40B4-BE49-F238E27FC236}">
                <a16:creationId xmlns:a16="http://schemas.microsoft.com/office/drawing/2014/main" id="{CF242029-1FA1-4D8D-B020-E3302B22EA8D}"/>
              </a:ext>
            </a:extLst>
          </p:cNvPr>
          <p:cNvPicPr>
            <a:picLocks noChangeAspect="1"/>
          </p:cNvPicPr>
          <p:nvPr/>
        </p:nvPicPr>
        <p:blipFill>
          <a:blip r:embed="rId2"/>
          <a:stretch>
            <a:fillRect/>
          </a:stretch>
        </p:blipFill>
        <p:spPr>
          <a:xfrm>
            <a:off x="375703" y="1476536"/>
            <a:ext cx="8556601" cy="3705064"/>
          </a:xfrm>
          <a:prstGeom prst="rect">
            <a:avLst/>
          </a:prstGeom>
        </p:spPr>
      </p:pic>
    </p:spTree>
    <p:extLst>
      <p:ext uri="{BB962C8B-B14F-4D97-AF65-F5344CB8AC3E}">
        <p14:creationId xmlns:p14="http://schemas.microsoft.com/office/powerpoint/2010/main" val="20427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cxnSp>
        <p:nvCxnSpPr>
          <p:cNvPr id="5" name="Straight Connector 4">
            <a:extLst>
              <a:ext uri="{FF2B5EF4-FFF2-40B4-BE49-F238E27FC236}">
                <a16:creationId xmlns:a16="http://schemas.microsoft.com/office/drawing/2014/main" id="{77C656AE-B736-4215-9F1D-BCF9538F2A4F}"/>
              </a:ext>
            </a:extLst>
          </p:cNvPr>
          <p:cNvCxnSpPr/>
          <p:nvPr/>
        </p:nvCxnSpPr>
        <p:spPr>
          <a:xfrm>
            <a:off x="4104137" y="1555909"/>
            <a:ext cx="1" cy="35475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C81048A-3950-402C-89F6-50A2DA4270B4}"/>
              </a:ext>
            </a:extLst>
          </p:cNvPr>
          <p:cNvSpPr txBox="1"/>
          <p:nvPr/>
        </p:nvSpPr>
        <p:spPr>
          <a:xfrm>
            <a:off x="42775" y="1455948"/>
            <a:ext cx="4104137" cy="284693"/>
          </a:xfrm>
          <a:prstGeom prst="rect">
            <a:avLst/>
          </a:prstGeom>
          <a:noFill/>
        </p:spPr>
        <p:txBody>
          <a:bodyPr wrap="square" lIns="68580" tIns="34290" rIns="68580" bIns="34290" rtlCol="0">
            <a:spAutoFit/>
          </a:bodyPr>
          <a:lstStyle/>
          <a:p>
            <a:pPr algn="ctr"/>
            <a:r>
              <a:rPr lang="en-US" b="1" dirty="0">
                <a:cs typeface="Arial" panose="020B0604020202020204" pitchFamily="34" charset="0"/>
              </a:rPr>
              <a:t>Before</a:t>
            </a:r>
          </a:p>
        </p:txBody>
      </p:sp>
      <p:sp>
        <p:nvSpPr>
          <p:cNvPr id="7" name="TextBox 6">
            <a:extLst>
              <a:ext uri="{FF2B5EF4-FFF2-40B4-BE49-F238E27FC236}">
                <a16:creationId xmlns:a16="http://schemas.microsoft.com/office/drawing/2014/main" id="{F809A194-B0D0-49AE-A5D6-C76E0DB4EACF}"/>
              </a:ext>
            </a:extLst>
          </p:cNvPr>
          <p:cNvSpPr txBox="1"/>
          <p:nvPr/>
        </p:nvSpPr>
        <p:spPr>
          <a:xfrm>
            <a:off x="4104138" y="1555909"/>
            <a:ext cx="4834721" cy="284693"/>
          </a:xfrm>
          <a:prstGeom prst="rect">
            <a:avLst/>
          </a:prstGeom>
          <a:noFill/>
        </p:spPr>
        <p:txBody>
          <a:bodyPr wrap="square" lIns="68580" tIns="34290" rIns="68580" bIns="34290" rtlCol="0">
            <a:spAutoFit/>
          </a:bodyPr>
          <a:lstStyle/>
          <a:p>
            <a:pPr algn="ctr"/>
            <a:r>
              <a:rPr lang="en-US" b="1" dirty="0">
                <a:cs typeface="Arial" panose="020B0604020202020204" pitchFamily="34" charset="0"/>
              </a:rPr>
              <a:t>With Flaremap</a:t>
            </a:r>
          </a:p>
        </p:txBody>
      </p:sp>
      <p:sp>
        <p:nvSpPr>
          <p:cNvPr id="9" name="TextBox 8">
            <a:extLst>
              <a:ext uri="{FF2B5EF4-FFF2-40B4-BE49-F238E27FC236}">
                <a16:creationId xmlns:a16="http://schemas.microsoft.com/office/drawing/2014/main" id="{265AE906-6AC6-4C8C-96F2-C9F4606370A8}"/>
              </a:ext>
            </a:extLst>
          </p:cNvPr>
          <p:cNvSpPr txBox="1"/>
          <p:nvPr/>
        </p:nvSpPr>
        <p:spPr>
          <a:xfrm>
            <a:off x="4475703" y="1841815"/>
            <a:ext cx="4463156" cy="407804"/>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sz="1100" dirty="0">
                <a:cs typeface="Arial" panose="020B0604020202020204" pitchFamily="34" charset="0"/>
              </a:rPr>
              <a:t>Anomalies are driven to the surface</a:t>
            </a:r>
          </a:p>
          <a:p>
            <a:pPr marL="214313" indent="-214313">
              <a:buFont typeface="Arial" panose="020B0604020202020204" pitchFamily="34" charset="0"/>
              <a:buChar char="•"/>
            </a:pPr>
            <a:r>
              <a:rPr lang="en-US" sz="1100" dirty="0">
                <a:cs typeface="Arial" panose="020B0604020202020204" pitchFamily="34" charset="0"/>
              </a:rPr>
              <a:t>Hovering over an item instantly explains the situation</a:t>
            </a:r>
          </a:p>
        </p:txBody>
      </p:sp>
      <p:sp>
        <p:nvSpPr>
          <p:cNvPr id="10" name="TextBox 9">
            <a:extLst>
              <a:ext uri="{FF2B5EF4-FFF2-40B4-BE49-F238E27FC236}">
                <a16:creationId xmlns:a16="http://schemas.microsoft.com/office/drawing/2014/main" id="{49B14DAD-253F-4ABF-98AC-A202564D07CD}"/>
              </a:ext>
            </a:extLst>
          </p:cNvPr>
          <p:cNvSpPr txBox="1"/>
          <p:nvPr/>
        </p:nvSpPr>
        <p:spPr>
          <a:xfrm>
            <a:off x="263640" y="1731862"/>
            <a:ext cx="3662408" cy="407804"/>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sz="1100" dirty="0">
                <a:cs typeface="Arial" panose="020B0604020202020204" pitchFamily="34" charset="0"/>
              </a:rPr>
              <a:t>Many different systems required deep dives</a:t>
            </a:r>
          </a:p>
          <a:p>
            <a:pPr marL="214313" indent="-214313">
              <a:buFont typeface="Arial" panose="020B0604020202020204" pitchFamily="34" charset="0"/>
              <a:buChar char="•"/>
            </a:pPr>
            <a:r>
              <a:rPr lang="en-US" sz="1100" dirty="0">
                <a:cs typeface="Arial" panose="020B0604020202020204" pitchFamily="34" charset="0"/>
              </a:rPr>
              <a:t>Complicated effort to get to the source of the problem</a:t>
            </a:r>
          </a:p>
        </p:txBody>
      </p:sp>
      <p:grpSp>
        <p:nvGrpSpPr>
          <p:cNvPr id="11" name="Group 10">
            <a:extLst>
              <a:ext uri="{FF2B5EF4-FFF2-40B4-BE49-F238E27FC236}">
                <a16:creationId xmlns:a16="http://schemas.microsoft.com/office/drawing/2014/main" id="{094671A7-4E04-4024-ABC5-484C6DCE4D0E}"/>
              </a:ext>
            </a:extLst>
          </p:cNvPr>
          <p:cNvGrpSpPr/>
          <p:nvPr/>
        </p:nvGrpSpPr>
        <p:grpSpPr>
          <a:xfrm>
            <a:off x="723550" y="2490249"/>
            <a:ext cx="2575127" cy="2572420"/>
            <a:chOff x="403988" y="1348319"/>
            <a:chExt cx="4468183" cy="4629390"/>
          </a:xfrm>
        </p:grpSpPr>
        <p:pic>
          <p:nvPicPr>
            <p:cNvPr id="12" name="Picture 2" descr="Image result for industrial plant overview diagram">
              <a:extLst>
                <a:ext uri="{FF2B5EF4-FFF2-40B4-BE49-F238E27FC236}">
                  <a16:creationId xmlns:a16="http://schemas.microsoft.com/office/drawing/2014/main" id="{DA9207E1-781A-41F1-8F56-A6846602431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8861" y="1348319"/>
              <a:ext cx="1997106" cy="13518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7C374C17-BFB7-43EB-A651-6FE747AE205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5590" y="1643775"/>
              <a:ext cx="1988821" cy="1350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4" name="Elbow Connector 10">
              <a:extLst>
                <a:ext uri="{FF2B5EF4-FFF2-40B4-BE49-F238E27FC236}">
                  <a16:creationId xmlns:a16="http://schemas.microsoft.com/office/drawing/2014/main" id="{D79C0D7B-CE21-46F7-BABE-3FD7CFE11BD9}"/>
                </a:ext>
              </a:extLst>
            </p:cNvPr>
            <p:cNvCxnSpPr>
              <a:stCxn id="18" idx="1"/>
            </p:cNvCxnSpPr>
            <p:nvPr/>
          </p:nvCxnSpPr>
          <p:spPr>
            <a:xfrm rot="10800000" flipV="1">
              <a:off x="625537" y="2114186"/>
              <a:ext cx="529194" cy="1136056"/>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1">
              <a:extLst>
                <a:ext uri="{FF2B5EF4-FFF2-40B4-BE49-F238E27FC236}">
                  <a16:creationId xmlns:a16="http://schemas.microsoft.com/office/drawing/2014/main" id="{6179503C-8CCA-49BD-B507-E191CBCECCA0}"/>
                </a:ext>
              </a:extLst>
            </p:cNvPr>
            <p:cNvCxnSpPr>
              <a:stCxn id="18" idx="0"/>
              <a:endCxn id="20" idx="0"/>
            </p:cNvCxnSpPr>
            <p:nvPr/>
          </p:nvCxnSpPr>
          <p:spPr>
            <a:xfrm rot="5400000" flipH="1" flipV="1">
              <a:off x="2489529" y="358211"/>
              <a:ext cx="410866" cy="2757456"/>
            </a:xfrm>
            <a:prstGeom prst="bentConnector3">
              <a:avLst>
                <a:gd name="adj1" fmla="val 18544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2">
              <a:extLst>
                <a:ext uri="{FF2B5EF4-FFF2-40B4-BE49-F238E27FC236}">
                  <a16:creationId xmlns:a16="http://schemas.microsoft.com/office/drawing/2014/main" id="{C1F01913-F73C-4995-8E2C-892265E88773}"/>
                </a:ext>
              </a:extLst>
            </p:cNvPr>
            <p:cNvCxnSpPr>
              <a:stCxn id="18" idx="3"/>
              <a:endCxn id="21" idx="1"/>
            </p:cNvCxnSpPr>
            <p:nvPr/>
          </p:nvCxnSpPr>
          <p:spPr>
            <a:xfrm>
              <a:off x="1477736" y="2114186"/>
              <a:ext cx="1649975" cy="1622897"/>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241B56F-D13F-4F09-8428-5A6E0A4591C5}"/>
                </a:ext>
              </a:extLst>
            </p:cNvPr>
            <p:cNvSpPr/>
            <p:nvPr/>
          </p:nvSpPr>
          <p:spPr>
            <a:xfrm>
              <a:off x="1154731" y="1942372"/>
              <a:ext cx="323005" cy="343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Related image">
              <a:extLst>
                <a:ext uri="{FF2B5EF4-FFF2-40B4-BE49-F238E27FC236}">
                  <a16:creationId xmlns:a16="http://schemas.microsoft.com/office/drawing/2014/main" id="{303BD401-6B06-4700-AA64-3242BFAEBD1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3988" y="3258406"/>
              <a:ext cx="1239477" cy="10560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8" descr="Image result for old erp dashboard">
              <a:extLst>
                <a:ext uri="{FF2B5EF4-FFF2-40B4-BE49-F238E27FC236}">
                  <a16:creationId xmlns:a16="http://schemas.microsoft.com/office/drawing/2014/main" id="{65055F66-CADD-45AA-9923-1DC47EC5C61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75208" y="1531506"/>
              <a:ext cx="1596963" cy="11089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elated image">
              <a:extLst>
                <a:ext uri="{FF2B5EF4-FFF2-40B4-BE49-F238E27FC236}">
                  <a16:creationId xmlns:a16="http://schemas.microsoft.com/office/drawing/2014/main" id="{D1208BF9-592E-49FA-A323-1F150E86B0E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27711" y="3160948"/>
              <a:ext cx="1414963" cy="11522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Image result for old erp dashboard">
              <a:extLst>
                <a:ext uri="{FF2B5EF4-FFF2-40B4-BE49-F238E27FC236}">
                  <a16:creationId xmlns:a16="http://schemas.microsoft.com/office/drawing/2014/main" id="{60EF8024-E0F1-407D-81CB-2FA066F10BF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68245" y="5099601"/>
              <a:ext cx="1374429" cy="878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old erp dashboard">
              <a:extLst>
                <a:ext uri="{FF2B5EF4-FFF2-40B4-BE49-F238E27FC236}">
                  <a16:creationId xmlns:a16="http://schemas.microsoft.com/office/drawing/2014/main" id="{266697A2-5B13-41C9-B1BC-73015FCDBE0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24304" y="4564712"/>
              <a:ext cx="1329370" cy="997028"/>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id="{CDA90B67-636E-4924-8E7B-3067C81E703C}"/>
                </a:ext>
              </a:extLst>
            </p:cNvPr>
            <p:cNvCxnSpPr/>
            <p:nvPr/>
          </p:nvCxnSpPr>
          <p:spPr>
            <a:xfrm>
              <a:off x="1170400" y="4306277"/>
              <a:ext cx="562688" cy="250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F33E71-ADFC-4DCE-A89B-51A32DE6FF70}"/>
                </a:ext>
              </a:extLst>
            </p:cNvPr>
            <p:cNvCxnSpPr/>
            <p:nvPr/>
          </p:nvCxnSpPr>
          <p:spPr>
            <a:xfrm>
              <a:off x="2647488" y="5118240"/>
              <a:ext cx="520757" cy="2331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0B2A9D-B0C2-49F5-B155-85B5DC955D4A}"/>
              </a:ext>
            </a:extLst>
          </p:cNvPr>
          <p:cNvGrpSpPr/>
          <p:nvPr/>
        </p:nvGrpSpPr>
        <p:grpSpPr>
          <a:xfrm>
            <a:off x="5076202" y="2614863"/>
            <a:ext cx="3456126" cy="2324941"/>
            <a:chOff x="5894527" y="1309040"/>
            <a:chExt cx="5675830" cy="4026676"/>
          </a:xfrm>
        </p:grpSpPr>
        <p:sp>
          <p:nvSpPr>
            <p:cNvPr id="27" name="Can 22">
              <a:extLst>
                <a:ext uri="{FF2B5EF4-FFF2-40B4-BE49-F238E27FC236}">
                  <a16:creationId xmlns:a16="http://schemas.microsoft.com/office/drawing/2014/main" id="{4535542A-5AA8-47EA-AFB3-585FCD8C9B9A}"/>
                </a:ext>
              </a:extLst>
            </p:cNvPr>
            <p:cNvSpPr/>
            <p:nvPr/>
          </p:nvSpPr>
          <p:spPr>
            <a:xfrm>
              <a:off x="8108731" y="4088293"/>
              <a:ext cx="1247422" cy="1247423"/>
            </a:xfrm>
            <a:prstGeom prst="ca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FCFD899-0DB2-4ABA-A451-EC0379F7F1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94527" y="1309040"/>
              <a:ext cx="5675830" cy="3369472"/>
            </a:xfrm>
            <a:prstGeom prst="rect">
              <a:avLst/>
            </a:prstGeom>
            <a:solidFill>
              <a:schemeClr val="bg1"/>
            </a:solidFill>
            <a:ln w="60325">
              <a:solidFill>
                <a:schemeClr val="tx1">
                  <a:lumMod val="85000"/>
                  <a:lumOff val="15000"/>
                </a:schemeClr>
              </a:solidFill>
              <a:miter lim="800000"/>
            </a:ln>
            <a:effectLst>
              <a:outerShdw blurRad="152400" dist="317500" dir="5400000" sx="90000" sy="-19000" rotWithShape="0">
                <a:prstClr val="black">
                  <a:alpha val="15000"/>
                </a:prstClr>
              </a:outerShdw>
            </a:effectLst>
          </p:spPr>
        </p:pic>
      </p:grpSp>
      <p:sp>
        <p:nvSpPr>
          <p:cNvPr id="29" name="TextBox 28">
            <a:extLst>
              <a:ext uri="{FF2B5EF4-FFF2-40B4-BE49-F238E27FC236}">
                <a16:creationId xmlns:a16="http://schemas.microsoft.com/office/drawing/2014/main" id="{F5833B2F-A427-4125-BFE8-E550EE19A691}"/>
              </a:ext>
            </a:extLst>
          </p:cNvPr>
          <p:cNvSpPr txBox="1"/>
          <p:nvPr/>
        </p:nvSpPr>
        <p:spPr>
          <a:xfrm>
            <a:off x="2315596" y="924257"/>
            <a:ext cx="4534469" cy="284693"/>
          </a:xfrm>
          <a:prstGeom prst="rect">
            <a:avLst/>
          </a:prstGeom>
          <a:noFill/>
        </p:spPr>
        <p:txBody>
          <a:bodyPr wrap="square" lIns="68580" tIns="34290" rIns="68580" bIns="34290" rtlCol="0">
            <a:spAutoFit/>
          </a:bodyPr>
          <a:lstStyle/>
          <a:p>
            <a:pPr algn="ctr"/>
            <a:r>
              <a:rPr lang="en-US" b="1" dirty="0"/>
              <a:t>Unprecedented Visibility and Awareness</a:t>
            </a:r>
          </a:p>
        </p:txBody>
      </p:sp>
    </p:spTree>
    <p:extLst>
      <p:ext uri="{BB962C8B-B14F-4D97-AF65-F5344CB8AC3E}">
        <p14:creationId xmlns:p14="http://schemas.microsoft.com/office/powerpoint/2010/main" val="297074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pic>
        <p:nvPicPr>
          <p:cNvPr id="5" name="Picture 10" descr="image001">
            <a:extLst>
              <a:ext uri="{FF2B5EF4-FFF2-40B4-BE49-F238E27FC236}">
                <a16:creationId xmlns:a16="http://schemas.microsoft.com/office/drawing/2014/main" id="{E1167896-4C25-490E-A490-E2F3BC7B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93" y="1409687"/>
            <a:ext cx="7762422" cy="436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15CE038-7649-4C51-A180-6739D241947E}"/>
              </a:ext>
            </a:extLst>
          </p:cNvPr>
          <p:cNvSpPr txBox="1"/>
          <p:nvPr/>
        </p:nvSpPr>
        <p:spPr>
          <a:xfrm>
            <a:off x="2315596" y="940299"/>
            <a:ext cx="4534469" cy="284693"/>
          </a:xfrm>
          <a:prstGeom prst="rect">
            <a:avLst/>
          </a:prstGeom>
          <a:noFill/>
        </p:spPr>
        <p:txBody>
          <a:bodyPr wrap="square" lIns="68580" tIns="34290" rIns="68580" bIns="34290" rtlCol="0">
            <a:spAutoFit/>
          </a:bodyPr>
          <a:lstStyle/>
          <a:p>
            <a:pPr algn="ctr"/>
            <a:r>
              <a:rPr lang="en-US" b="1" dirty="0"/>
              <a:t>Example: Fault Resolution in Operations</a:t>
            </a:r>
          </a:p>
        </p:txBody>
      </p:sp>
    </p:spTree>
    <p:extLst>
      <p:ext uri="{BB962C8B-B14F-4D97-AF65-F5344CB8AC3E}">
        <p14:creationId xmlns:p14="http://schemas.microsoft.com/office/powerpoint/2010/main" val="163257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8FB121-D465-4747-AC4B-AE746ABAC360}"/>
              </a:ext>
            </a:extLst>
          </p:cNvPr>
          <p:cNvPicPr>
            <a:picLocks noChangeAspect="1"/>
          </p:cNvPicPr>
          <p:nvPr/>
        </p:nvPicPr>
        <p:blipFill>
          <a:blip r:embed="rId2"/>
          <a:stretch>
            <a:fillRect/>
          </a:stretch>
        </p:blipFill>
        <p:spPr>
          <a:xfrm>
            <a:off x="4672134" y="1458865"/>
            <a:ext cx="4340229" cy="2669997"/>
          </a:xfrm>
          <a:prstGeom prst="rect">
            <a:avLst/>
          </a:prstGeom>
        </p:spPr>
      </p:pic>
      <p:sp>
        <p:nvSpPr>
          <p:cNvPr id="4" name="Star: 5 Points 3">
            <a:extLst>
              <a:ext uri="{FF2B5EF4-FFF2-40B4-BE49-F238E27FC236}">
                <a16:creationId xmlns:a16="http://schemas.microsoft.com/office/drawing/2014/main" id="{52FDE559-F3AC-43A0-8B2B-8D4A7ABE8DCB}"/>
              </a:ext>
            </a:extLst>
          </p:cNvPr>
          <p:cNvSpPr>
            <a:spLocks noChangeAspect="1"/>
          </p:cNvSpPr>
          <p:nvPr/>
        </p:nvSpPr>
        <p:spPr>
          <a:xfrm>
            <a:off x="8286190" y="2497355"/>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1801EDA4-A4FD-408F-9D45-95CF644DAA9F}"/>
              </a:ext>
            </a:extLst>
          </p:cNvPr>
          <p:cNvSpPr>
            <a:spLocks noChangeAspect="1"/>
          </p:cNvSpPr>
          <p:nvPr/>
        </p:nvSpPr>
        <p:spPr>
          <a:xfrm>
            <a:off x="4993670" y="2952033"/>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0267D49-E8A7-4119-8ECB-9F116917737E}"/>
              </a:ext>
            </a:extLst>
          </p:cNvPr>
          <p:cNvSpPr>
            <a:spLocks noChangeAspect="1"/>
          </p:cNvSpPr>
          <p:nvPr/>
        </p:nvSpPr>
        <p:spPr>
          <a:xfrm>
            <a:off x="6482699" y="3553291"/>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82C050AA-10E3-41FE-A18F-521AA1CF468B}"/>
              </a:ext>
            </a:extLst>
          </p:cNvPr>
          <p:cNvSpPr>
            <a:spLocks noChangeAspect="1"/>
          </p:cNvSpPr>
          <p:nvPr/>
        </p:nvSpPr>
        <p:spPr>
          <a:xfrm>
            <a:off x="8173667" y="3673767"/>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1A8F9172-1763-4336-BF9B-DD2048A9FA42}"/>
              </a:ext>
            </a:extLst>
          </p:cNvPr>
          <p:cNvSpPr>
            <a:spLocks noChangeAspect="1"/>
          </p:cNvSpPr>
          <p:nvPr/>
        </p:nvSpPr>
        <p:spPr>
          <a:xfrm>
            <a:off x="8379814" y="2413022"/>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D9B927E3-0465-457A-8F1E-6CEACD366409}"/>
              </a:ext>
            </a:extLst>
          </p:cNvPr>
          <p:cNvSpPr>
            <a:spLocks noChangeAspect="1"/>
          </p:cNvSpPr>
          <p:nvPr/>
        </p:nvSpPr>
        <p:spPr>
          <a:xfrm>
            <a:off x="7756621" y="3315702"/>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8B46B6C5-123D-4168-9D75-B09A59E7ACAB}"/>
              </a:ext>
            </a:extLst>
          </p:cNvPr>
          <p:cNvSpPr>
            <a:spLocks noChangeAspect="1"/>
          </p:cNvSpPr>
          <p:nvPr/>
        </p:nvSpPr>
        <p:spPr>
          <a:xfrm>
            <a:off x="7449188" y="3468958"/>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A9C7823D-28AD-4AE2-B161-E6BF45EF2EE4}"/>
              </a:ext>
            </a:extLst>
          </p:cNvPr>
          <p:cNvSpPr>
            <a:spLocks noChangeAspect="1"/>
          </p:cNvSpPr>
          <p:nvPr/>
        </p:nvSpPr>
        <p:spPr>
          <a:xfrm>
            <a:off x="6716705" y="3752076"/>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D780D2E-B60F-4367-A702-2CE7CED25FED}"/>
              </a:ext>
            </a:extLst>
          </p:cNvPr>
          <p:cNvSpPr>
            <a:spLocks noChangeAspect="1"/>
          </p:cNvSpPr>
          <p:nvPr/>
        </p:nvSpPr>
        <p:spPr>
          <a:xfrm>
            <a:off x="5970258" y="3292553"/>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03D9B2DD-467C-4701-9B04-A2E10BA3530A}"/>
              </a:ext>
            </a:extLst>
          </p:cNvPr>
          <p:cNvSpPr>
            <a:spLocks noChangeAspect="1"/>
          </p:cNvSpPr>
          <p:nvPr/>
        </p:nvSpPr>
        <p:spPr>
          <a:xfrm>
            <a:off x="7982872" y="3673767"/>
            <a:ext cx="100826" cy="84333"/>
          </a:xfrm>
          <a:prstGeom prst="star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D100868-F3D8-4155-9400-9FCA278CCDF0}"/>
              </a:ext>
            </a:extLst>
          </p:cNvPr>
          <p:cNvSpPr txBox="1"/>
          <p:nvPr/>
        </p:nvSpPr>
        <p:spPr>
          <a:xfrm>
            <a:off x="204212" y="1310192"/>
            <a:ext cx="4487658" cy="2985433"/>
          </a:xfrm>
          <a:prstGeom prst="rect">
            <a:avLst/>
          </a:prstGeom>
          <a:noFill/>
        </p:spPr>
        <p:txBody>
          <a:bodyPr wrap="square" rtlCol="0">
            <a:spAutoFit/>
          </a:bodyPr>
          <a:lstStyle/>
          <a:p>
            <a:pPr marL="285750" indent="-285750">
              <a:buFont typeface="Arial" panose="020B0604020202020204" pitchFamily="34" charset="0"/>
              <a:buChar char="•"/>
            </a:pPr>
            <a:r>
              <a:rPr lang="en-US" dirty="0"/>
              <a:t>Founded in 1996</a:t>
            </a:r>
          </a:p>
          <a:p>
            <a:pPr marL="285750" indent="-285750">
              <a:buFont typeface="Arial" panose="020B0604020202020204" pitchFamily="34" charset="0"/>
              <a:buChar char="•"/>
            </a:pPr>
            <a:r>
              <a:rPr lang="en-US" dirty="0"/>
              <a:t>Small Business</a:t>
            </a:r>
          </a:p>
          <a:p>
            <a:pPr marL="285750" indent="-285750">
              <a:buFont typeface="Arial" panose="020B0604020202020204" pitchFamily="34" charset="0"/>
              <a:buChar char="•"/>
            </a:pPr>
            <a:r>
              <a:rPr lang="en-US" dirty="0"/>
              <a:t>Headquarters in Annapolis, MD</a:t>
            </a:r>
          </a:p>
          <a:p>
            <a:pPr marL="285750" indent="-285750">
              <a:buFont typeface="Arial" panose="020B0604020202020204" pitchFamily="34" charset="0"/>
              <a:buChar char="•"/>
            </a:pPr>
            <a:r>
              <a:rPr lang="en-US" dirty="0"/>
              <a:t>Regional office located across the Country</a:t>
            </a:r>
          </a:p>
          <a:p>
            <a:pPr marL="285750" indent="-285750">
              <a:buFont typeface="Arial" panose="020B0604020202020204" pitchFamily="34" charset="0"/>
              <a:buChar char="•"/>
            </a:pPr>
            <a:r>
              <a:rPr lang="en-US" dirty="0"/>
              <a:t>Primary Focus Areas</a:t>
            </a:r>
          </a:p>
          <a:p>
            <a:pPr marL="628650" lvl="1" indent="-285750">
              <a:buFont typeface="Arial" panose="020B0604020202020204" pitchFamily="34" charset="0"/>
              <a:buChar char="•"/>
            </a:pPr>
            <a:r>
              <a:rPr lang="en-US" sz="1600" dirty="0"/>
              <a:t>Logistics</a:t>
            </a:r>
          </a:p>
          <a:p>
            <a:pPr marL="628650" lvl="1" indent="-285750">
              <a:buFont typeface="Arial" panose="020B0604020202020204" pitchFamily="34" charset="0"/>
              <a:buChar char="•"/>
            </a:pPr>
            <a:r>
              <a:rPr lang="en-US" sz="1600" dirty="0"/>
              <a:t>Asset Visibility</a:t>
            </a:r>
          </a:p>
          <a:p>
            <a:pPr marL="628650" lvl="1" indent="-285750">
              <a:buFont typeface="Arial" panose="020B0604020202020204" pitchFamily="34" charset="0"/>
              <a:buChar char="•"/>
            </a:pPr>
            <a:r>
              <a:rPr lang="en-US" sz="1600" dirty="0"/>
              <a:t>Automated Data Acquisition</a:t>
            </a:r>
          </a:p>
          <a:p>
            <a:pPr marL="628650" lvl="1" indent="-285750">
              <a:buFont typeface="Arial" panose="020B0604020202020204" pitchFamily="34" charset="0"/>
              <a:buChar char="•"/>
            </a:pPr>
            <a:r>
              <a:rPr lang="en-US" sz="1600" dirty="0"/>
              <a:t>Data Warehousing</a:t>
            </a:r>
          </a:p>
          <a:p>
            <a:pPr marL="628650" lvl="1" indent="-285750">
              <a:buFont typeface="Arial" panose="020B0604020202020204" pitchFamily="34" charset="0"/>
              <a:buChar char="•"/>
            </a:pPr>
            <a:r>
              <a:rPr lang="en-US" sz="1600" dirty="0"/>
              <a:t>Data Visualization</a:t>
            </a:r>
          </a:p>
          <a:p>
            <a:pPr marL="285750" indent="-285750">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6C647F75-CE2E-4448-B961-642B8AA8AB1A}"/>
              </a:ext>
            </a:extLst>
          </p:cNvPr>
          <p:cNvPicPr>
            <a:picLocks noChangeAspect="1"/>
          </p:cNvPicPr>
          <p:nvPr/>
        </p:nvPicPr>
        <p:blipFill>
          <a:blip r:embed="rId3"/>
          <a:stretch>
            <a:fillRect/>
          </a:stretch>
        </p:blipFill>
        <p:spPr>
          <a:xfrm>
            <a:off x="570090" y="5325118"/>
            <a:ext cx="1172944" cy="662968"/>
          </a:xfrm>
          <a:prstGeom prst="rect">
            <a:avLst/>
          </a:prstGeom>
        </p:spPr>
      </p:pic>
      <p:pic>
        <p:nvPicPr>
          <p:cNvPr id="16" name="Picture 15">
            <a:extLst>
              <a:ext uri="{FF2B5EF4-FFF2-40B4-BE49-F238E27FC236}">
                <a16:creationId xmlns:a16="http://schemas.microsoft.com/office/drawing/2014/main" id="{C715A2D8-BA03-4DC3-A76A-328D4A99E61B}"/>
              </a:ext>
            </a:extLst>
          </p:cNvPr>
          <p:cNvPicPr>
            <a:picLocks noChangeAspect="1"/>
          </p:cNvPicPr>
          <p:nvPr/>
        </p:nvPicPr>
        <p:blipFill>
          <a:blip r:embed="rId4"/>
          <a:stretch>
            <a:fillRect/>
          </a:stretch>
        </p:blipFill>
        <p:spPr>
          <a:xfrm>
            <a:off x="1902140" y="5435217"/>
            <a:ext cx="839912" cy="535032"/>
          </a:xfrm>
          <a:prstGeom prst="rect">
            <a:avLst/>
          </a:prstGeom>
        </p:spPr>
      </p:pic>
      <p:pic>
        <p:nvPicPr>
          <p:cNvPr id="17" name="Picture 16">
            <a:extLst>
              <a:ext uri="{FF2B5EF4-FFF2-40B4-BE49-F238E27FC236}">
                <a16:creationId xmlns:a16="http://schemas.microsoft.com/office/drawing/2014/main" id="{849F8420-9C86-45F0-9CAB-FF32E3D0CD9C}"/>
              </a:ext>
            </a:extLst>
          </p:cNvPr>
          <p:cNvPicPr>
            <a:picLocks noChangeAspect="1"/>
          </p:cNvPicPr>
          <p:nvPr/>
        </p:nvPicPr>
        <p:blipFill>
          <a:blip r:embed="rId5"/>
          <a:stretch>
            <a:fillRect/>
          </a:stretch>
        </p:blipFill>
        <p:spPr>
          <a:xfrm>
            <a:off x="3074739" y="5435217"/>
            <a:ext cx="678157" cy="511397"/>
          </a:xfrm>
          <a:prstGeom prst="rect">
            <a:avLst/>
          </a:prstGeom>
        </p:spPr>
      </p:pic>
      <p:sp>
        <p:nvSpPr>
          <p:cNvPr id="18" name="TextBox 17">
            <a:extLst>
              <a:ext uri="{FF2B5EF4-FFF2-40B4-BE49-F238E27FC236}">
                <a16:creationId xmlns:a16="http://schemas.microsoft.com/office/drawing/2014/main" id="{62F0B87E-AC9A-4CBB-A754-D19BB993FF24}"/>
              </a:ext>
            </a:extLst>
          </p:cNvPr>
          <p:cNvSpPr txBox="1"/>
          <p:nvPr/>
        </p:nvSpPr>
        <p:spPr>
          <a:xfrm>
            <a:off x="570090" y="5078538"/>
            <a:ext cx="1554104" cy="276999"/>
          </a:xfrm>
          <a:prstGeom prst="rect">
            <a:avLst/>
          </a:prstGeom>
          <a:noFill/>
        </p:spPr>
        <p:txBody>
          <a:bodyPr wrap="square" rtlCol="0">
            <a:spAutoFit/>
          </a:bodyPr>
          <a:lstStyle/>
          <a:p>
            <a:r>
              <a:rPr lang="en-US" sz="1200" b="1" dirty="0"/>
              <a:t>Partnerships with: </a:t>
            </a:r>
          </a:p>
        </p:txBody>
      </p:sp>
      <p:sp>
        <p:nvSpPr>
          <p:cNvPr id="19" name="TextBox 18">
            <a:extLst>
              <a:ext uri="{FF2B5EF4-FFF2-40B4-BE49-F238E27FC236}">
                <a16:creationId xmlns:a16="http://schemas.microsoft.com/office/drawing/2014/main" id="{27650933-345C-4E52-97BD-B1EE4FD13220}"/>
              </a:ext>
            </a:extLst>
          </p:cNvPr>
          <p:cNvSpPr txBox="1"/>
          <p:nvPr/>
        </p:nvSpPr>
        <p:spPr>
          <a:xfrm>
            <a:off x="4672134" y="5126801"/>
            <a:ext cx="1554104" cy="276999"/>
          </a:xfrm>
          <a:prstGeom prst="rect">
            <a:avLst/>
          </a:prstGeom>
          <a:noFill/>
        </p:spPr>
        <p:txBody>
          <a:bodyPr wrap="square" rtlCol="0">
            <a:spAutoFit/>
          </a:bodyPr>
          <a:lstStyle/>
          <a:p>
            <a:r>
              <a:rPr lang="en-US" sz="1200" b="1" dirty="0"/>
              <a:t>Primary Contracts: </a:t>
            </a:r>
          </a:p>
        </p:txBody>
      </p:sp>
      <p:pic>
        <p:nvPicPr>
          <p:cNvPr id="20" name="Picture 19">
            <a:extLst>
              <a:ext uri="{FF2B5EF4-FFF2-40B4-BE49-F238E27FC236}">
                <a16:creationId xmlns:a16="http://schemas.microsoft.com/office/drawing/2014/main" id="{67CF73A8-C940-4076-948B-5DE347B1715E}"/>
              </a:ext>
            </a:extLst>
          </p:cNvPr>
          <p:cNvPicPr>
            <a:picLocks noChangeAspect="1"/>
          </p:cNvPicPr>
          <p:nvPr/>
        </p:nvPicPr>
        <p:blipFill>
          <a:blip r:embed="rId6"/>
          <a:stretch>
            <a:fillRect/>
          </a:stretch>
        </p:blipFill>
        <p:spPr>
          <a:xfrm>
            <a:off x="4788507" y="5403800"/>
            <a:ext cx="629314" cy="748456"/>
          </a:xfrm>
          <a:prstGeom prst="rect">
            <a:avLst/>
          </a:prstGeom>
        </p:spPr>
      </p:pic>
      <p:pic>
        <p:nvPicPr>
          <p:cNvPr id="21" name="Picture 20">
            <a:extLst>
              <a:ext uri="{FF2B5EF4-FFF2-40B4-BE49-F238E27FC236}">
                <a16:creationId xmlns:a16="http://schemas.microsoft.com/office/drawing/2014/main" id="{E68D99EA-303C-4A0D-9B71-2A11C537073E}"/>
              </a:ext>
            </a:extLst>
          </p:cNvPr>
          <p:cNvPicPr>
            <a:picLocks noChangeAspect="1"/>
          </p:cNvPicPr>
          <p:nvPr/>
        </p:nvPicPr>
        <p:blipFill>
          <a:blip r:embed="rId7"/>
          <a:stretch>
            <a:fillRect/>
          </a:stretch>
        </p:blipFill>
        <p:spPr>
          <a:xfrm>
            <a:off x="5688304" y="5399134"/>
            <a:ext cx="706007" cy="799695"/>
          </a:xfrm>
          <a:prstGeom prst="rect">
            <a:avLst/>
          </a:prstGeom>
        </p:spPr>
      </p:pic>
      <p:pic>
        <p:nvPicPr>
          <p:cNvPr id="22" name="Picture 21">
            <a:extLst>
              <a:ext uri="{FF2B5EF4-FFF2-40B4-BE49-F238E27FC236}">
                <a16:creationId xmlns:a16="http://schemas.microsoft.com/office/drawing/2014/main" id="{EFB4C0F2-514E-4621-908D-68B7C1624748}"/>
              </a:ext>
            </a:extLst>
          </p:cNvPr>
          <p:cNvPicPr>
            <a:picLocks noChangeAspect="1"/>
          </p:cNvPicPr>
          <p:nvPr/>
        </p:nvPicPr>
        <p:blipFill rotWithShape="1">
          <a:blip r:embed="rId8"/>
          <a:srcRect l="16336" r="14834"/>
          <a:stretch/>
        </p:blipFill>
        <p:spPr>
          <a:xfrm>
            <a:off x="6664793" y="5401467"/>
            <a:ext cx="745687" cy="753122"/>
          </a:xfrm>
          <a:prstGeom prst="rect">
            <a:avLst/>
          </a:prstGeom>
        </p:spPr>
      </p:pic>
      <p:pic>
        <p:nvPicPr>
          <p:cNvPr id="23" name="Picture 22">
            <a:extLst>
              <a:ext uri="{FF2B5EF4-FFF2-40B4-BE49-F238E27FC236}">
                <a16:creationId xmlns:a16="http://schemas.microsoft.com/office/drawing/2014/main" id="{DF3C5D4B-EC65-42ED-B94C-655C5E0D828A}"/>
              </a:ext>
            </a:extLst>
          </p:cNvPr>
          <p:cNvPicPr>
            <a:picLocks noChangeAspect="1"/>
          </p:cNvPicPr>
          <p:nvPr/>
        </p:nvPicPr>
        <p:blipFill>
          <a:blip r:embed="rId9"/>
          <a:stretch>
            <a:fillRect/>
          </a:stretch>
        </p:blipFill>
        <p:spPr>
          <a:xfrm>
            <a:off x="7668944" y="5355537"/>
            <a:ext cx="745687" cy="745687"/>
          </a:xfrm>
          <a:prstGeom prst="rect">
            <a:avLst/>
          </a:prstGeom>
        </p:spPr>
      </p:pic>
      <p:sp>
        <p:nvSpPr>
          <p:cNvPr id="24" name="Star: 5 Points 23">
            <a:extLst>
              <a:ext uri="{FF2B5EF4-FFF2-40B4-BE49-F238E27FC236}">
                <a16:creationId xmlns:a16="http://schemas.microsoft.com/office/drawing/2014/main" id="{029EE32E-07E6-45D0-8C7A-7D5D7B60293D}"/>
              </a:ext>
            </a:extLst>
          </p:cNvPr>
          <p:cNvSpPr>
            <a:spLocks noChangeAspect="1"/>
          </p:cNvSpPr>
          <p:nvPr/>
        </p:nvSpPr>
        <p:spPr>
          <a:xfrm>
            <a:off x="6154219" y="2557592"/>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6108B737-C104-49A0-A484-252D7417C44E}"/>
              </a:ext>
            </a:extLst>
          </p:cNvPr>
          <p:cNvSpPr>
            <a:spLocks noChangeAspect="1"/>
          </p:cNvSpPr>
          <p:nvPr/>
        </p:nvSpPr>
        <p:spPr>
          <a:xfrm>
            <a:off x="7860337" y="3123995"/>
            <a:ext cx="144038" cy="12047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9F000F-5306-4058-AE33-6DCD4FAFA0C2}"/>
              </a:ext>
            </a:extLst>
          </p:cNvPr>
          <p:cNvSpPr/>
          <p:nvPr/>
        </p:nvSpPr>
        <p:spPr>
          <a:xfrm>
            <a:off x="2590381" y="1"/>
            <a:ext cx="4031489" cy="509820"/>
          </a:xfrm>
          <a:prstGeom prst="rect">
            <a:avLst/>
          </a:prstGeom>
        </p:spPr>
        <p:txBody>
          <a:bodyPr wrap="none" lIns="68580" tIns="34290" rIns="68580" bIns="34290">
            <a:spAutoFit/>
          </a:bodyPr>
          <a:lstStyle/>
          <a:p>
            <a:pPr algn="ctr">
              <a:lnSpc>
                <a:spcPct val="107000"/>
              </a:lnSpc>
            </a:pP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Introductions - AdvanTech</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237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cxnSp>
        <p:nvCxnSpPr>
          <p:cNvPr id="5" name="Straight Connector 4">
            <a:extLst>
              <a:ext uri="{FF2B5EF4-FFF2-40B4-BE49-F238E27FC236}">
                <a16:creationId xmlns:a16="http://schemas.microsoft.com/office/drawing/2014/main" id="{FB334DD2-466E-4ABE-9723-AA0F2D5B0E7A}"/>
              </a:ext>
            </a:extLst>
          </p:cNvPr>
          <p:cNvCxnSpPr/>
          <p:nvPr/>
        </p:nvCxnSpPr>
        <p:spPr>
          <a:xfrm>
            <a:off x="4228823" y="1503233"/>
            <a:ext cx="0" cy="37130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AB063D-BFF4-47C4-913C-C2BE04F0BB2A}"/>
              </a:ext>
            </a:extLst>
          </p:cNvPr>
          <p:cNvSpPr txBox="1"/>
          <p:nvPr/>
        </p:nvSpPr>
        <p:spPr>
          <a:xfrm>
            <a:off x="0" y="1249512"/>
            <a:ext cx="3700329" cy="284693"/>
          </a:xfrm>
          <a:prstGeom prst="rect">
            <a:avLst/>
          </a:prstGeom>
          <a:noFill/>
        </p:spPr>
        <p:txBody>
          <a:bodyPr wrap="square" lIns="68580" tIns="34290" rIns="68580" bIns="34290" rtlCol="0">
            <a:spAutoFit/>
          </a:bodyPr>
          <a:lstStyle/>
          <a:p>
            <a:pPr algn="ctr"/>
            <a:r>
              <a:rPr lang="en-US" b="1" dirty="0">
                <a:cs typeface="Arial" panose="020B0604020202020204" pitchFamily="34" charset="0"/>
              </a:rPr>
              <a:t>Before</a:t>
            </a:r>
          </a:p>
        </p:txBody>
      </p:sp>
      <p:sp>
        <p:nvSpPr>
          <p:cNvPr id="7" name="TextBox 6">
            <a:extLst>
              <a:ext uri="{FF2B5EF4-FFF2-40B4-BE49-F238E27FC236}">
                <a16:creationId xmlns:a16="http://schemas.microsoft.com/office/drawing/2014/main" id="{383C403E-FAB3-4EC0-A31D-7B8B8F62FF49}"/>
              </a:ext>
            </a:extLst>
          </p:cNvPr>
          <p:cNvSpPr txBox="1"/>
          <p:nvPr/>
        </p:nvSpPr>
        <p:spPr>
          <a:xfrm>
            <a:off x="4747902" y="1232550"/>
            <a:ext cx="4074188" cy="284693"/>
          </a:xfrm>
          <a:prstGeom prst="rect">
            <a:avLst/>
          </a:prstGeom>
          <a:noFill/>
        </p:spPr>
        <p:txBody>
          <a:bodyPr wrap="square" lIns="68580" tIns="34290" rIns="68580" bIns="34290" rtlCol="0">
            <a:spAutoFit/>
          </a:bodyPr>
          <a:lstStyle/>
          <a:p>
            <a:pPr algn="ctr"/>
            <a:r>
              <a:rPr lang="en-US" b="1" dirty="0">
                <a:cs typeface="Arial" panose="020B0604020202020204" pitchFamily="34" charset="0"/>
              </a:rPr>
              <a:t>With Flaremap</a:t>
            </a:r>
          </a:p>
        </p:txBody>
      </p:sp>
      <p:sp>
        <p:nvSpPr>
          <p:cNvPr id="9" name="TextBox 8">
            <a:extLst>
              <a:ext uri="{FF2B5EF4-FFF2-40B4-BE49-F238E27FC236}">
                <a16:creationId xmlns:a16="http://schemas.microsoft.com/office/drawing/2014/main" id="{8117D3C9-3B95-4DDC-8B3B-2D2FB2ABCE97}"/>
              </a:ext>
            </a:extLst>
          </p:cNvPr>
          <p:cNvSpPr txBox="1"/>
          <p:nvPr/>
        </p:nvSpPr>
        <p:spPr>
          <a:xfrm>
            <a:off x="4475702" y="1600654"/>
            <a:ext cx="4463156" cy="746358"/>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sz="1100" dirty="0">
                <a:cs typeface="Arial" panose="020B0604020202020204" pitchFamily="34" charset="0"/>
              </a:rPr>
              <a:t>All 8,000+ ($130M) defects on one screen</a:t>
            </a:r>
          </a:p>
          <a:p>
            <a:pPr marL="214313" indent="-214313">
              <a:buFont typeface="Arial" panose="020B0604020202020204" pitchFamily="34" charset="0"/>
              <a:buChar char="•"/>
            </a:pPr>
            <a:r>
              <a:rPr lang="en-US" sz="1100" dirty="0">
                <a:cs typeface="Arial" panose="020B0604020202020204" pitchFamily="34" charset="0"/>
              </a:rPr>
              <a:t>Dynamic, instantaneous analysis at your fingertips</a:t>
            </a:r>
          </a:p>
          <a:p>
            <a:pPr marL="214313" indent="-214313">
              <a:buFont typeface="Arial" panose="020B0604020202020204" pitchFamily="34" charset="0"/>
              <a:buChar char="•"/>
            </a:pPr>
            <a:r>
              <a:rPr lang="en-US" sz="1100" dirty="0">
                <a:cs typeface="Arial" panose="020B0604020202020204" pitchFamily="34" charset="0"/>
              </a:rPr>
              <a:t>Always updated with the latest data</a:t>
            </a:r>
          </a:p>
          <a:p>
            <a:pPr marL="214313" indent="-214313">
              <a:buFont typeface="Arial" panose="020B0604020202020204" pitchFamily="34" charset="0"/>
              <a:buChar char="•"/>
            </a:pPr>
            <a:r>
              <a:rPr lang="en-US" sz="1100" dirty="0">
                <a:cs typeface="Arial" panose="020B0604020202020204" pitchFamily="34" charset="0"/>
              </a:rPr>
              <a:t>Fully interactive – and can be viewed on any device</a:t>
            </a:r>
          </a:p>
        </p:txBody>
      </p:sp>
      <p:sp>
        <p:nvSpPr>
          <p:cNvPr id="10" name="TextBox 9">
            <a:extLst>
              <a:ext uri="{FF2B5EF4-FFF2-40B4-BE49-F238E27FC236}">
                <a16:creationId xmlns:a16="http://schemas.microsoft.com/office/drawing/2014/main" id="{FE16A9CE-7B39-4407-BCC6-7640BD17BBEA}"/>
              </a:ext>
            </a:extLst>
          </p:cNvPr>
          <p:cNvSpPr txBox="1"/>
          <p:nvPr/>
        </p:nvSpPr>
        <p:spPr>
          <a:xfrm>
            <a:off x="263640" y="1662541"/>
            <a:ext cx="3662408" cy="746358"/>
          </a:xfrm>
          <a:prstGeom prst="rect">
            <a:avLst/>
          </a:prstGeom>
          <a:noFill/>
        </p:spPr>
        <p:txBody>
          <a:bodyPr wrap="square" lIns="68580" tIns="34290" rIns="68580" bIns="34290" rtlCol="0">
            <a:spAutoFit/>
          </a:bodyPr>
          <a:lstStyle/>
          <a:p>
            <a:pPr marL="214313" indent="-214313">
              <a:buFont typeface="Arial" panose="020B0604020202020204" pitchFamily="34" charset="0"/>
              <a:buChar char="•"/>
            </a:pPr>
            <a:r>
              <a:rPr lang="en-US" sz="1100" dirty="0">
                <a:cs typeface="Arial" panose="020B0604020202020204" pitchFamily="34" charset="0"/>
              </a:rPr>
              <a:t>Pages of reports, multiple analysis methods</a:t>
            </a:r>
          </a:p>
          <a:p>
            <a:pPr marL="214313" indent="-214313">
              <a:buFont typeface="Arial" panose="020B0604020202020204" pitchFamily="34" charset="0"/>
              <a:buChar char="•"/>
            </a:pPr>
            <a:r>
              <a:rPr lang="en-US" sz="1100" dirty="0">
                <a:cs typeface="Arial" panose="020B0604020202020204" pitchFamily="34" charset="0"/>
              </a:rPr>
              <a:t>Poor visibility to problems</a:t>
            </a:r>
          </a:p>
          <a:p>
            <a:pPr marL="214313" indent="-214313">
              <a:buFont typeface="Arial" panose="020B0604020202020204" pitchFamily="34" charset="0"/>
              <a:buChar char="•"/>
            </a:pPr>
            <a:r>
              <a:rPr lang="en-US" sz="1100" dirty="0">
                <a:cs typeface="Arial" panose="020B0604020202020204" pitchFamily="34" charset="0"/>
              </a:rPr>
              <a:t>Hard to understand, inflexible </a:t>
            </a:r>
          </a:p>
          <a:p>
            <a:pPr marL="214313" indent="-214313">
              <a:buFont typeface="Arial" panose="020B0604020202020204" pitchFamily="34" charset="0"/>
              <a:buChar char="•"/>
            </a:pPr>
            <a:r>
              <a:rPr lang="en-US" sz="1100" dirty="0">
                <a:cs typeface="Arial" panose="020B0604020202020204" pitchFamily="34" charset="0"/>
              </a:rPr>
              <a:t>New queries manually intensive – could take days</a:t>
            </a:r>
          </a:p>
        </p:txBody>
      </p:sp>
      <p:pic>
        <p:nvPicPr>
          <p:cNvPr id="11" name="Picture 10">
            <a:extLst>
              <a:ext uri="{FF2B5EF4-FFF2-40B4-BE49-F238E27FC236}">
                <a16:creationId xmlns:a16="http://schemas.microsoft.com/office/drawing/2014/main" id="{9339F26D-D95E-4566-867B-CE66743C3A7F}"/>
              </a:ext>
            </a:extLst>
          </p:cNvPr>
          <p:cNvPicPr>
            <a:picLocks noChangeAspect="1"/>
          </p:cNvPicPr>
          <p:nvPr/>
        </p:nvPicPr>
        <p:blipFill>
          <a:blip r:embed="rId2"/>
          <a:stretch>
            <a:fillRect/>
          </a:stretch>
        </p:blipFill>
        <p:spPr>
          <a:xfrm>
            <a:off x="5409334" y="3725092"/>
            <a:ext cx="2996227" cy="166821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E38789E-632B-4FB1-AA49-56515636E0E9}"/>
              </a:ext>
            </a:extLst>
          </p:cNvPr>
          <p:cNvPicPr>
            <a:picLocks noChangeAspect="1"/>
          </p:cNvPicPr>
          <p:nvPr/>
        </p:nvPicPr>
        <p:blipFill>
          <a:blip r:embed="rId3"/>
          <a:stretch>
            <a:fillRect/>
          </a:stretch>
        </p:blipFill>
        <p:spPr>
          <a:xfrm>
            <a:off x="4556895" y="2633487"/>
            <a:ext cx="2996227" cy="166821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B768489-D928-4E23-A73C-00B4A9A85C33}"/>
              </a:ext>
            </a:extLst>
          </p:cNvPr>
          <p:cNvPicPr>
            <a:picLocks noChangeAspect="1"/>
          </p:cNvPicPr>
          <p:nvPr/>
        </p:nvPicPr>
        <p:blipFill>
          <a:blip r:embed="rId4"/>
          <a:stretch>
            <a:fillRect/>
          </a:stretch>
        </p:blipFill>
        <p:spPr>
          <a:xfrm>
            <a:off x="1156909" y="2739172"/>
            <a:ext cx="1180784" cy="841622"/>
          </a:xfrm>
          <a:prstGeom prst="rect">
            <a:avLst/>
          </a:prstGeom>
          <a:ln>
            <a:solidFill>
              <a:schemeClr val="tx1">
                <a:lumMod val="50000"/>
                <a:lumOff val="50000"/>
              </a:schemeClr>
            </a:solidFill>
          </a:ln>
        </p:spPr>
      </p:pic>
      <p:pic>
        <p:nvPicPr>
          <p:cNvPr id="14" name="Picture 13">
            <a:extLst>
              <a:ext uri="{FF2B5EF4-FFF2-40B4-BE49-F238E27FC236}">
                <a16:creationId xmlns:a16="http://schemas.microsoft.com/office/drawing/2014/main" id="{F2CC7A48-4F26-4050-A191-079EBF7C4F12}"/>
              </a:ext>
            </a:extLst>
          </p:cNvPr>
          <p:cNvPicPr>
            <a:picLocks noChangeAspect="1"/>
          </p:cNvPicPr>
          <p:nvPr/>
        </p:nvPicPr>
        <p:blipFill>
          <a:blip r:embed="rId5"/>
          <a:stretch>
            <a:fillRect/>
          </a:stretch>
        </p:blipFill>
        <p:spPr>
          <a:xfrm>
            <a:off x="903082" y="4724450"/>
            <a:ext cx="1163009" cy="590734"/>
          </a:xfrm>
          <a:prstGeom prst="rect">
            <a:avLst/>
          </a:prstGeom>
          <a:ln>
            <a:solidFill>
              <a:schemeClr val="tx1">
                <a:lumMod val="50000"/>
                <a:lumOff val="50000"/>
              </a:schemeClr>
            </a:solidFill>
          </a:ln>
        </p:spPr>
      </p:pic>
      <p:pic>
        <p:nvPicPr>
          <p:cNvPr id="16" name="Picture 15">
            <a:extLst>
              <a:ext uri="{FF2B5EF4-FFF2-40B4-BE49-F238E27FC236}">
                <a16:creationId xmlns:a16="http://schemas.microsoft.com/office/drawing/2014/main" id="{AA712361-B63B-452F-867E-01A933EF46B2}"/>
              </a:ext>
            </a:extLst>
          </p:cNvPr>
          <p:cNvPicPr>
            <a:picLocks noChangeAspect="1"/>
          </p:cNvPicPr>
          <p:nvPr/>
        </p:nvPicPr>
        <p:blipFill>
          <a:blip r:embed="rId6">
            <a:grayscl/>
          </a:blip>
          <a:stretch>
            <a:fillRect/>
          </a:stretch>
        </p:blipFill>
        <p:spPr>
          <a:xfrm>
            <a:off x="713124" y="3778103"/>
            <a:ext cx="689869" cy="529934"/>
          </a:xfrm>
          <a:prstGeom prst="rect">
            <a:avLst/>
          </a:prstGeom>
          <a:ln>
            <a:solidFill>
              <a:schemeClr val="tx1">
                <a:lumMod val="50000"/>
                <a:lumOff val="50000"/>
              </a:schemeClr>
            </a:solidFill>
          </a:ln>
        </p:spPr>
      </p:pic>
      <p:pic>
        <p:nvPicPr>
          <p:cNvPr id="17" name="Picture 16">
            <a:extLst>
              <a:ext uri="{FF2B5EF4-FFF2-40B4-BE49-F238E27FC236}">
                <a16:creationId xmlns:a16="http://schemas.microsoft.com/office/drawing/2014/main" id="{FA7DD532-CFEC-4835-9C24-A89F11317487}"/>
              </a:ext>
            </a:extLst>
          </p:cNvPr>
          <p:cNvPicPr>
            <a:picLocks noChangeAspect="1"/>
          </p:cNvPicPr>
          <p:nvPr/>
        </p:nvPicPr>
        <p:blipFill>
          <a:blip r:embed="rId7"/>
          <a:stretch>
            <a:fillRect/>
          </a:stretch>
        </p:blipFill>
        <p:spPr>
          <a:xfrm>
            <a:off x="2893652" y="3475717"/>
            <a:ext cx="690074" cy="706358"/>
          </a:xfrm>
          <a:prstGeom prst="rect">
            <a:avLst/>
          </a:prstGeom>
          <a:ln>
            <a:solidFill>
              <a:schemeClr val="tx1">
                <a:lumMod val="50000"/>
                <a:lumOff val="50000"/>
              </a:schemeClr>
            </a:solidFill>
          </a:ln>
        </p:spPr>
      </p:pic>
      <p:pic>
        <p:nvPicPr>
          <p:cNvPr id="18" name="Picture 17">
            <a:extLst>
              <a:ext uri="{FF2B5EF4-FFF2-40B4-BE49-F238E27FC236}">
                <a16:creationId xmlns:a16="http://schemas.microsoft.com/office/drawing/2014/main" id="{030F32E6-F431-452A-ADD5-B01ABDC935BF}"/>
              </a:ext>
            </a:extLst>
          </p:cNvPr>
          <p:cNvPicPr>
            <a:picLocks noChangeAspect="1"/>
          </p:cNvPicPr>
          <p:nvPr/>
        </p:nvPicPr>
        <p:blipFill>
          <a:blip r:embed="rId8">
            <a:grayscl/>
          </a:blip>
          <a:stretch>
            <a:fillRect/>
          </a:stretch>
        </p:blipFill>
        <p:spPr>
          <a:xfrm>
            <a:off x="2544246" y="4723397"/>
            <a:ext cx="759704" cy="613571"/>
          </a:xfrm>
          <a:prstGeom prst="rect">
            <a:avLst/>
          </a:prstGeom>
          <a:ln>
            <a:solidFill>
              <a:schemeClr val="tx1">
                <a:lumMod val="50000"/>
                <a:lumOff val="50000"/>
              </a:schemeClr>
            </a:solidFill>
          </a:ln>
        </p:spPr>
      </p:pic>
      <p:pic>
        <p:nvPicPr>
          <p:cNvPr id="19" name="Picture 2" descr="Image result for human icon">
            <a:extLst>
              <a:ext uri="{FF2B5EF4-FFF2-40B4-BE49-F238E27FC236}">
                <a16:creationId xmlns:a16="http://schemas.microsoft.com/office/drawing/2014/main" id="{D23D8A20-0EDC-42E5-ADFD-6B0C9FECC2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911" y="2951590"/>
            <a:ext cx="265268" cy="341914"/>
          </a:xfrm>
          <a:prstGeom prst="rect">
            <a:avLst/>
          </a:prstGeom>
          <a:noFill/>
          <a:extLst>
            <a:ext uri="{909E8E84-426E-40DD-AFC4-6F175D3DCCD1}">
              <a14:hiddenFill xmlns:a14="http://schemas.microsoft.com/office/drawing/2010/main">
                <a:solidFill>
                  <a:srgbClr val="FFFFFF"/>
                </a:solidFill>
              </a14:hiddenFill>
            </a:ext>
          </a:extLst>
        </p:spPr>
      </p:pic>
      <p:sp>
        <p:nvSpPr>
          <p:cNvPr id="20" name="Down Arrow 15">
            <a:extLst>
              <a:ext uri="{FF2B5EF4-FFF2-40B4-BE49-F238E27FC236}">
                <a16:creationId xmlns:a16="http://schemas.microsoft.com/office/drawing/2014/main" id="{B7ABCDA3-45BB-48D7-84CB-901A8F275667}"/>
              </a:ext>
            </a:extLst>
          </p:cNvPr>
          <p:cNvSpPr/>
          <p:nvPr/>
        </p:nvSpPr>
        <p:spPr>
          <a:xfrm rot="16200000">
            <a:off x="807113" y="2989699"/>
            <a:ext cx="178365" cy="26569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Down Arrow 16">
            <a:extLst>
              <a:ext uri="{FF2B5EF4-FFF2-40B4-BE49-F238E27FC236}">
                <a16:creationId xmlns:a16="http://schemas.microsoft.com/office/drawing/2014/main" id="{CE3B5FB5-DD93-4BD7-A0FF-34F5163D53F9}"/>
              </a:ext>
            </a:extLst>
          </p:cNvPr>
          <p:cNvSpPr/>
          <p:nvPr/>
        </p:nvSpPr>
        <p:spPr>
          <a:xfrm>
            <a:off x="1526584" y="3637243"/>
            <a:ext cx="178365" cy="1020335"/>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2" name="Bent Arrow 17">
            <a:extLst>
              <a:ext uri="{FF2B5EF4-FFF2-40B4-BE49-F238E27FC236}">
                <a16:creationId xmlns:a16="http://schemas.microsoft.com/office/drawing/2014/main" id="{B01DE459-48BC-40DF-BE20-A70FFFECDB84}"/>
              </a:ext>
            </a:extLst>
          </p:cNvPr>
          <p:cNvSpPr/>
          <p:nvPr/>
        </p:nvSpPr>
        <p:spPr>
          <a:xfrm rot="5400000">
            <a:off x="3188983" y="3066328"/>
            <a:ext cx="340715" cy="363684"/>
          </a:xfrm>
          <a:prstGeom prst="ben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3" name="Bent Arrow 18">
            <a:extLst>
              <a:ext uri="{FF2B5EF4-FFF2-40B4-BE49-F238E27FC236}">
                <a16:creationId xmlns:a16="http://schemas.microsoft.com/office/drawing/2014/main" id="{A67B5091-1BB8-4340-BC6E-6A79244B6643}"/>
              </a:ext>
            </a:extLst>
          </p:cNvPr>
          <p:cNvSpPr/>
          <p:nvPr/>
        </p:nvSpPr>
        <p:spPr>
          <a:xfrm rot="16200000">
            <a:off x="-242277" y="4057573"/>
            <a:ext cx="1643066" cy="401456"/>
          </a:xfrm>
          <a:prstGeom prst="ben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4" name="Down Arrow 19">
            <a:extLst>
              <a:ext uri="{FF2B5EF4-FFF2-40B4-BE49-F238E27FC236}">
                <a16:creationId xmlns:a16="http://schemas.microsoft.com/office/drawing/2014/main" id="{EAE9F841-3B6F-461F-BD68-43946A390E5E}"/>
              </a:ext>
            </a:extLst>
          </p:cNvPr>
          <p:cNvSpPr/>
          <p:nvPr/>
        </p:nvSpPr>
        <p:spPr>
          <a:xfrm rot="10800000">
            <a:off x="974879" y="4382038"/>
            <a:ext cx="178365" cy="26569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5" name="Picture 2" descr="Image result for human icon">
            <a:extLst>
              <a:ext uri="{FF2B5EF4-FFF2-40B4-BE49-F238E27FC236}">
                <a16:creationId xmlns:a16="http://schemas.microsoft.com/office/drawing/2014/main" id="{1E0166C7-8882-44A1-B958-5E0D4AEED3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8360" y="4217284"/>
            <a:ext cx="265268" cy="341914"/>
          </a:xfrm>
          <a:prstGeom prst="rect">
            <a:avLst/>
          </a:prstGeom>
          <a:noFill/>
          <a:extLst>
            <a:ext uri="{909E8E84-426E-40DD-AFC4-6F175D3DCCD1}">
              <a14:hiddenFill xmlns:a14="http://schemas.microsoft.com/office/drawing/2010/main">
                <a:solidFill>
                  <a:srgbClr val="FFFFFF"/>
                </a:solidFill>
              </a14:hiddenFill>
            </a:ext>
          </a:extLst>
        </p:spPr>
      </p:pic>
      <p:sp>
        <p:nvSpPr>
          <p:cNvPr id="26" name="Down Arrow 21">
            <a:extLst>
              <a:ext uri="{FF2B5EF4-FFF2-40B4-BE49-F238E27FC236}">
                <a16:creationId xmlns:a16="http://schemas.microsoft.com/office/drawing/2014/main" id="{E9E70994-F3CF-4EBD-8502-CFB4FD059B68}"/>
              </a:ext>
            </a:extLst>
          </p:cNvPr>
          <p:cNvSpPr/>
          <p:nvPr/>
        </p:nvSpPr>
        <p:spPr>
          <a:xfrm rot="16200000">
            <a:off x="2500397" y="3000194"/>
            <a:ext cx="178365" cy="26569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7" name="Picture 2" descr="Image result for human icon">
            <a:extLst>
              <a:ext uri="{FF2B5EF4-FFF2-40B4-BE49-F238E27FC236}">
                <a16:creationId xmlns:a16="http://schemas.microsoft.com/office/drawing/2014/main" id="{0D73A8A2-035C-4953-8FE0-ACE7356BC7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316" y="2956989"/>
            <a:ext cx="265268" cy="341914"/>
          </a:xfrm>
          <a:prstGeom prst="rect">
            <a:avLst/>
          </a:prstGeom>
          <a:noFill/>
          <a:extLst>
            <a:ext uri="{909E8E84-426E-40DD-AFC4-6F175D3DCCD1}">
              <a14:hiddenFill xmlns:a14="http://schemas.microsoft.com/office/drawing/2010/main">
                <a:solidFill>
                  <a:srgbClr val="FFFFFF"/>
                </a:solidFill>
              </a14:hiddenFill>
            </a:ext>
          </a:extLst>
        </p:spPr>
      </p:pic>
      <p:sp>
        <p:nvSpPr>
          <p:cNvPr id="28" name="Bent Arrow 23">
            <a:extLst>
              <a:ext uri="{FF2B5EF4-FFF2-40B4-BE49-F238E27FC236}">
                <a16:creationId xmlns:a16="http://schemas.microsoft.com/office/drawing/2014/main" id="{32D54FF0-F86C-4D52-8DA8-8D488345A182}"/>
              </a:ext>
            </a:extLst>
          </p:cNvPr>
          <p:cNvSpPr/>
          <p:nvPr/>
        </p:nvSpPr>
        <p:spPr>
          <a:xfrm>
            <a:off x="1897166" y="4293893"/>
            <a:ext cx="340715" cy="363684"/>
          </a:xfrm>
          <a:prstGeom prst="ben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Bent Arrow 24">
            <a:extLst>
              <a:ext uri="{FF2B5EF4-FFF2-40B4-BE49-F238E27FC236}">
                <a16:creationId xmlns:a16="http://schemas.microsoft.com/office/drawing/2014/main" id="{F4E9DB06-B82E-4B57-A37F-C5A1F2C3C0AD}"/>
              </a:ext>
            </a:extLst>
          </p:cNvPr>
          <p:cNvSpPr/>
          <p:nvPr/>
        </p:nvSpPr>
        <p:spPr>
          <a:xfrm rot="5400000">
            <a:off x="2656125" y="4322855"/>
            <a:ext cx="340715" cy="363684"/>
          </a:xfrm>
          <a:prstGeom prst="ben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0" name="TextBox 29">
            <a:extLst>
              <a:ext uri="{FF2B5EF4-FFF2-40B4-BE49-F238E27FC236}">
                <a16:creationId xmlns:a16="http://schemas.microsoft.com/office/drawing/2014/main" id="{AD9087DD-2981-49F5-9A39-EC777E6473B1}"/>
              </a:ext>
            </a:extLst>
          </p:cNvPr>
          <p:cNvSpPr txBox="1"/>
          <p:nvPr/>
        </p:nvSpPr>
        <p:spPr>
          <a:xfrm>
            <a:off x="2250527" y="978786"/>
            <a:ext cx="4534469" cy="284693"/>
          </a:xfrm>
          <a:prstGeom prst="rect">
            <a:avLst/>
          </a:prstGeom>
          <a:noFill/>
        </p:spPr>
        <p:txBody>
          <a:bodyPr wrap="square" lIns="68580" tIns="34290" rIns="68580" bIns="34290" rtlCol="0">
            <a:spAutoFit/>
          </a:bodyPr>
          <a:lstStyle/>
          <a:p>
            <a:pPr algn="ctr"/>
            <a:r>
              <a:rPr lang="en-US" b="1" dirty="0"/>
              <a:t>Holistic and Consistent Comprehension</a:t>
            </a:r>
          </a:p>
        </p:txBody>
      </p:sp>
      <p:pic>
        <p:nvPicPr>
          <p:cNvPr id="32" name="Picture 31">
            <a:extLst>
              <a:ext uri="{FF2B5EF4-FFF2-40B4-BE49-F238E27FC236}">
                <a16:creationId xmlns:a16="http://schemas.microsoft.com/office/drawing/2014/main" id="{D5B34D31-4C33-4EE1-877E-F05DEEFF06F3}"/>
              </a:ext>
            </a:extLst>
          </p:cNvPr>
          <p:cNvPicPr>
            <a:picLocks noChangeAspect="1"/>
          </p:cNvPicPr>
          <p:nvPr/>
        </p:nvPicPr>
        <p:blipFill>
          <a:blip r:embed="rId2"/>
          <a:stretch>
            <a:fillRect/>
          </a:stretch>
        </p:blipFill>
        <p:spPr>
          <a:xfrm>
            <a:off x="5361038" y="3725092"/>
            <a:ext cx="2996227" cy="166821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44C1028E-DF51-41D1-BA2F-149FCC4F7BF1}"/>
              </a:ext>
            </a:extLst>
          </p:cNvPr>
          <p:cNvPicPr>
            <a:picLocks noChangeAspect="1"/>
          </p:cNvPicPr>
          <p:nvPr/>
        </p:nvPicPr>
        <p:blipFill>
          <a:blip r:embed="rId3"/>
          <a:stretch>
            <a:fillRect/>
          </a:stretch>
        </p:blipFill>
        <p:spPr>
          <a:xfrm>
            <a:off x="4508599" y="2633487"/>
            <a:ext cx="2996227" cy="166821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8570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sp>
        <p:nvSpPr>
          <p:cNvPr id="4" name="Content Placeholder 1">
            <a:extLst>
              <a:ext uri="{FF2B5EF4-FFF2-40B4-BE49-F238E27FC236}">
                <a16:creationId xmlns:a16="http://schemas.microsoft.com/office/drawing/2014/main" id="{51610066-A389-448E-8AFB-336E5D3F5406}"/>
              </a:ext>
            </a:extLst>
          </p:cNvPr>
          <p:cNvSpPr txBox="1">
            <a:spLocks/>
          </p:cNvSpPr>
          <p:nvPr/>
        </p:nvSpPr>
        <p:spPr>
          <a:xfrm>
            <a:off x="3032620" y="1784866"/>
            <a:ext cx="5631110" cy="3641750"/>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ea typeface="Segoe UI" panose="020B0502040204020203" pitchFamily="34" charset="0"/>
                <a:cs typeface="Segoe UI" panose="020B0502040204020203" pitchFamily="34" charset="0"/>
              </a:rPr>
              <a:t>Interactive extensions that facilitate day-to-day workflow.</a:t>
            </a:r>
          </a:p>
          <a:p>
            <a:r>
              <a:rPr lang="en-US" sz="1400" dirty="0">
                <a:ea typeface="Segoe UI" panose="020B0502040204020203" pitchFamily="34" charset="0"/>
                <a:cs typeface="Segoe UI" panose="020B0502040204020203" pitchFamily="34" charset="0"/>
              </a:rPr>
              <a:t>Deliver a synchronized, context-relevant and integrated interface.</a:t>
            </a:r>
          </a:p>
          <a:p>
            <a:r>
              <a:rPr lang="en-US" sz="1400" dirty="0">
                <a:ea typeface="Segoe UI" panose="020B0502040204020203" pitchFamily="34" charset="0"/>
                <a:cs typeface="Segoe UI" panose="020B0502040204020203" pitchFamily="34" charset="0"/>
              </a:rPr>
              <a:t>Custom-developed for speed, flexibility and compatibility.</a:t>
            </a:r>
          </a:p>
        </p:txBody>
      </p:sp>
      <p:pic>
        <p:nvPicPr>
          <p:cNvPr id="5" name="Picture 4" descr="cid:image006.png@01D3E07E.B97F1190">
            <a:extLst>
              <a:ext uri="{FF2B5EF4-FFF2-40B4-BE49-F238E27FC236}">
                <a16:creationId xmlns:a16="http://schemas.microsoft.com/office/drawing/2014/main" id="{01CB7BB2-A218-4FE7-B8B5-948D3E3A7046}"/>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11081" y="3048001"/>
            <a:ext cx="5631110" cy="2378616"/>
          </a:xfrm>
          <a:prstGeom prst="rect">
            <a:avLst/>
          </a:prstGeom>
          <a:noFill/>
          <a:ln>
            <a:noFill/>
          </a:ln>
        </p:spPr>
      </p:pic>
      <p:grpSp>
        <p:nvGrpSpPr>
          <p:cNvPr id="6" name="Group 5">
            <a:extLst>
              <a:ext uri="{FF2B5EF4-FFF2-40B4-BE49-F238E27FC236}">
                <a16:creationId xmlns:a16="http://schemas.microsoft.com/office/drawing/2014/main" id="{58F45A23-27C2-478E-8485-64CE53712E91}"/>
              </a:ext>
            </a:extLst>
          </p:cNvPr>
          <p:cNvGrpSpPr>
            <a:grpSpLocks noChangeAspect="1"/>
          </p:cNvGrpSpPr>
          <p:nvPr/>
        </p:nvGrpSpPr>
        <p:grpSpPr>
          <a:xfrm>
            <a:off x="572442" y="1677148"/>
            <a:ext cx="1678085" cy="3819156"/>
            <a:chOff x="9151690" y="358550"/>
            <a:chExt cx="2399950" cy="5575018"/>
          </a:xfrm>
        </p:grpSpPr>
        <p:pic>
          <p:nvPicPr>
            <p:cNvPr id="7" name="Picture 6" descr="cid:image008.png@01D3E07E.B97F1190">
              <a:extLst>
                <a:ext uri="{FF2B5EF4-FFF2-40B4-BE49-F238E27FC236}">
                  <a16:creationId xmlns:a16="http://schemas.microsoft.com/office/drawing/2014/main" id="{61A7BB35-EF6E-4FAA-84F9-87462AC8E5C8}"/>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151690" y="358550"/>
              <a:ext cx="2399950" cy="1899960"/>
            </a:xfrm>
            <a:prstGeom prst="rect">
              <a:avLst/>
            </a:prstGeom>
            <a:noFill/>
            <a:ln>
              <a:noFill/>
            </a:ln>
          </p:spPr>
        </p:pic>
        <p:pic>
          <p:nvPicPr>
            <p:cNvPr id="8" name="Picture 7" descr="cid:image010.png@01D3E07E.B97F1190">
              <a:extLst>
                <a:ext uri="{FF2B5EF4-FFF2-40B4-BE49-F238E27FC236}">
                  <a16:creationId xmlns:a16="http://schemas.microsoft.com/office/drawing/2014/main" id="{607EDE98-339C-4774-B690-30E2E5AFB2F0}"/>
                </a:ext>
              </a:extLst>
            </p:cNvPr>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9151690" y="2331790"/>
              <a:ext cx="2399950" cy="1899960"/>
            </a:xfrm>
            <a:prstGeom prst="rect">
              <a:avLst/>
            </a:prstGeom>
            <a:noFill/>
            <a:ln>
              <a:noFill/>
            </a:ln>
          </p:spPr>
        </p:pic>
        <p:pic>
          <p:nvPicPr>
            <p:cNvPr id="9" name="Picture 8" descr="cid:image012.png@01D3E07E.B97F1190">
              <a:extLst>
                <a:ext uri="{FF2B5EF4-FFF2-40B4-BE49-F238E27FC236}">
                  <a16:creationId xmlns:a16="http://schemas.microsoft.com/office/drawing/2014/main" id="{532142FA-092A-4C78-A0D4-F51FF13C2376}"/>
                </a:ext>
              </a:extLst>
            </p:cNvPr>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9151690" y="4305030"/>
              <a:ext cx="2399950" cy="1628538"/>
            </a:xfrm>
            <a:prstGeom prst="rect">
              <a:avLst/>
            </a:prstGeom>
            <a:noFill/>
            <a:ln>
              <a:noFill/>
            </a:ln>
          </p:spPr>
        </p:pic>
      </p:grpSp>
      <p:sp>
        <p:nvSpPr>
          <p:cNvPr id="10" name="TextBox 9">
            <a:extLst>
              <a:ext uri="{FF2B5EF4-FFF2-40B4-BE49-F238E27FC236}">
                <a16:creationId xmlns:a16="http://schemas.microsoft.com/office/drawing/2014/main" id="{E371D5BC-F001-4693-89A5-8E5E791DF957}"/>
              </a:ext>
            </a:extLst>
          </p:cNvPr>
          <p:cNvSpPr txBox="1"/>
          <p:nvPr/>
        </p:nvSpPr>
        <p:spPr>
          <a:xfrm>
            <a:off x="2250527" y="1010870"/>
            <a:ext cx="4534469" cy="284693"/>
          </a:xfrm>
          <a:prstGeom prst="rect">
            <a:avLst/>
          </a:prstGeom>
          <a:noFill/>
        </p:spPr>
        <p:txBody>
          <a:bodyPr wrap="square" lIns="68580" tIns="34290" rIns="68580" bIns="34290" rtlCol="0">
            <a:spAutoFit/>
          </a:bodyPr>
          <a:lstStyle/>
          <a:p>
            <a:pPr algn="ctr"/>
            <a:r>
              <a:rPr lang="en-US" b="1" dirty="0" err="1"/>
              <a:t>Flaremap</a:t>
            </a:r>
            <a:r>
              <a:rPr lang="en-US" b="1" dirty="0"/>
              <a:t> Workflow Extensions</a:t>
            </a:r>
          </a:p>
        </p:txBody>
      </p:sp>
    </p:spTree>
    <p:extLst>
      <p:ext uri="{BB962C8B-B14F-4D97-AF65-F5344CB8AC3E}">
        <p14:creationId xmlns:p14="http://schemas.microsoft.com/office/powerpoint/2010/main" val="224384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CFDDE-FABA-4AB7-AFDA-32AA38F431FE}"/>
              </a:ext>
            </a:extLst>
          </p:cNvPr>
          <p:cNvSpPr>
            <a:spLocks noGrp="1"/>
          </p:cNvSpPr>
          <p:nvPr>
            <p:ph type="body" idx="1"/>
          </p:nvPr>
        </p:nvSpPr>
        <p:spPr/>
        <p:txBody>
          <a:bodyPr/>
          <a:lstStyle/>
          <a:p>
            <a:pPr marL="0" indent="0">
              <a:buNone/>
            </a:pPr>
            <a:r>
              <a:rPr lang="en-US" dirty="0"/>
              <a:t>  </a:t>
            </a:r>
          </a:p>
          <a:p>
            <a:pPr marL="0" indent="0">
              <a:buNone/>
            </a:pPr>
            <a:endParaRPr lang="en-US" dirty="0"/>
          </a:p>
        </p:txBody>
      </p:sp>
      <p:sp>
        <p:nvSpPr>
          <p:cNvPr id="15" name="object 11">
            <a:extLst>
              <a:ext uri="{FF2B5EF4-FFF2-40B4-BE49-F238E27FC236}">
                <a16:creationId xmlns:a16="http://schemas.microsoft.com/office/drawing/2014/main" id="{D2EB924C-7396-4461-8B62-A77E07BAF99E}"/>
              </a:ext>
            </a:extLst>
          </p:cNvPr>
          <p:cNvSpPr txBox="1">
            <a:spLocks/>
          </p:cNvSpPr>
          <p:nvPr/>
        </p:nvSpPr>
        <p:spPr>
          <a:xfrm>
            <a:off x="1146048" y="101700"/>
            <a:ext cx="6864096"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Dashboards / Business Intelligence</a:t>
            </a:r>
            <a:endParaRPr lang="en-US" sz="3200" b="1" kern="0" dirty="0">
              <a:solidFill>
                <a:schemeClr val="bg1"/>
              </a:solidFill>
              <a:latin typeface="+mn-lt"/>
            </a:endParaRPr>
          </a:p>
        </p:txBody>
      </p:sp>
      <p:pic>
        <p:nvPicPr>
          <p:cNvPr id="4" name="Picture 3">
            <a:extLst>
              <a:ext uri="{FF2B5EF4-FFF2-40B4-BE49-F238E27FC236}">
                <a16:creationId xmlns:a16="http://schemas.microsoft.com/office/drawing/2014/main" id="{EED4B7C3-F27F-4381-88BC-932BF74E7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35" y="1529396"/>
            <a:ext cx="3657600" cy="2200275"/>
          </a:xfrm>
          <a:prstGeom prst="rect">
            <a:avLst/>
          </a:prstGeom>
        </p:spPr>
      </p:pic>
      <p:pic>
        <p:nvPicPr>
          <p:cNvPr id="5" name="Picture 4">
            <a:extLst>
              <a:ext uri="{FF2B5EF4-FFF2-40B4-BE49-F238E27FC236}">
                <a16:creationId xmlns:a16="http://schemas.microsoft.com/office/drawing/2014/main" id="{D8A7DC82-AE8E-4C5D-9365-BA6D5DA7B4A3}"/>
              </a:ext>
            </a:extLst>
          </p:cNvPr>
          <p:cNvPicPr>
            <a:picLocks noChangeAspect="1"/>
          </p:cNvPicPr>
          <p:nvPr/>
        </p:nvPicPr>
        <p:blipFill>
          <a:blip r:embed="rId3"/>
          <a:stretch>
            <a:fillRect/>
          </a:stretch>
        </p:blipFill>
        <p:spPr>
          <a:xfrm>
            <a:off x="4850768" y="1494792"/>
            <a:ext cx="3657598" cy="2284340"/>
          </a:xfrm>
          <a:prstGeom prst="rect">
            <a:avLst/>
          </a:prstGeom>
        </p:spPr>
      </p:pic>
      <p:pic>
        <p:nvPicPr>
          <p:cNvPr id="6" name="Picture 5">
            <a:extLst>
              <a:ext uri="{FF2B5EF4-FFF2-40B4-BE49-F238E27FC236}">
                <a16:creationId xmlns:a16="http://schemas.microsoft.com/office/drawing/2014/main" id="{4C126084-1345-4C7C-8FCB-47B825F680D2}"/>
              </a:ext>
            </a:extLst>
          </p:cNvPr>
          <p:cNvPicPr/>
          <p:nvPr/>
        </p:nvPicPr>
        <p:blipFill>
          <a:blip r:embed="rId4"/>
          <a:stretch>
            <a:fillRect/>
          </a:stretch>
        </p:blipFill>
        <p:spPr>
          <a:xfrm>
            <a:off x="2571750" y="3810000"/>
            <a:ext cx="4044950" cy="2200276"/>
          </a:xfrm>
          <a:prstGeom prst="rect">
            <a:avLst/>
          </a:prstGeom>
        </p:spPr>
      </p:pic>
      <p:sp>
        <p:nvSpPr>
          <p:cNvPr id="3" name="TextBox 2">
            <a:extLst>
              <a:ext uri="{FF2B5EF4-FFF2-40B4-BE49-F238E27FC236}">
                <a16:creationId xmlns:a16="http://schemas.microsoft.com/office/drawing/2014/main" id="{B38582E4-5EC0-4DA9-AE4B-642AAC41F95C}"/>
              </a:ext>
            </a:extLst>
          </p:cNvPr>
          <p:cNvSpPr txBox="1"/>
          <p:nvPr/>
        </p:nvSpPr>
        <p:spPr>
          <a:xfrm>
            <a:off x="285750" y="985838"/>
            <a:ext cx="8586788" cy="461665"/>
          </a:xfrm>
          <a:prstGeom prst="rect">
            <a:avLst/>
          </a:prstGeom>
          <a:noFill/>
        </p:spPr>
        <p:txBody>
          <a:bodyPr wrap="square" rtlCol="0">
            <a:spAutoFit/>
          </a:bodyPr>
          <a:lstStyle/>
          <a:p>
            <a:pPr algn="ctr"/>
            <a:r>
              <a:rPr lang="en-US" sz="2400" b="1" dirty="0"/>
              <a:t>Business Intelligence Examples – Graphical Reports </a:t>
            </a:r>
          </a:p>
        </p:txBody>
      </p:sp>
    </p:spTree>
    <p:extLst>
      <p:ext uri="{BB962C8B-B14F-4D97-AF65-F5344CB8AC3E}">
        <p14:creationId xmlns:p14="http://schemas.microsoft.com/office/powerpoint/2010/main" val="335883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52673" y="4822548"/>
            <a:ext cx="7866529" cy="0"/>
          </a:xfrm>
          <a:custGeom>
            <a:avLst/>
            <a:gdLst/>
            <a:ahLst/>
            <a:cxnLst/>
            <a:rect l="l" t="t" r="r" b="b"/>
            <a:pathLst>
              <a:path w="8915400">
                <a:moveTo>
                  <a:pt x="0" y="0"/>
                </a:moveTo>
                <a:lnTo>
                  <a:pt x="8915400" y="0"/>
                </a:lnTo>
              </a:path>
            </a:pathLst>
          </a:custGeom>
          <a:ln w="45720">
            <a:solidFill>
              <a:srgbClr val="818E9F"/>
            </a:solidFill>
          </a:ln>
        </p:spPr>
        <p:txBody>
          <a:bodyPr wrap="square" lIns="0" tIns="0" rIns="0" bIns="0" rtlCol="0"/>
          <a:lstStyle/>
          <a:p>
            <a:endParaRPr sz="1588"/>
          </a:p>
        </p:txBody>
      </p:sp>
      <p:sp>
        <p:nvSpPr>
          <p:cNvPr id="6" name="object 6"/>
          <p:cNvSpPr/>
          <p:nvPr/>
        </p:nvSpPr>
        <p:spPr>
          <a:xfrm>
            <a:off x="547968" y="4797671"/>
            <a:ext cx="7876054" cy="49866"/>
          </a:xfrm>
          <a:custGeom>
            <a:avLst/>
            <a:gdLst/>
            <a:ahLst/>
            <a:cxnLst/>
            <a:rect l="l" t="t" r="r" b="b"/>
            <a:pathLst>
              <a:path w="8926195" h="56514">
                <a:moveTo>
                  <a:pt x="8926068" y="54102"/>
                </a:moveTo>
                <a:lnTo>
                  <a:pt x="8926068" y="2286"/>
                </a:lnTo>
                <a:lnTo>
                  <a:pt x="8923782" y="0"/>
                </a:lnTo>
                <a:lnTo>
                  <a:pt x="2285" y="0"/>
                </a:lnTo>
                <a:lnTo>
                  <a:pt x="0" y="2286"/>
                </a:lnTo>
                <a:lnTo>
                  <a:pt x="0" y="54102"/>
                </a:lnTo>
                <a:lnTo>
                  <a:pt x="2286" y="56388"/>
                </a:lnTo>
                <a:lnTo>
                  <a:pt x="5333" y="56388"/>
                </a:lnTo>
                <a:lnTo>
                  <a:pt x="5334" y="10668"/>
                </a:lnTo>
                <a:lnTo>
                  <a:pt x="10667" y="5334"/>
                </a:lnTo>
                <a:lnTo>
                  <a:pt x="10668" y="10668"/>
                </a:lnTo>
                <a:lnTo>
                  <a:pt x="8915399" y="10668"/>
                </a:lnTo>
                <a:lnTo>
                  <a:pt x="8915399" y="5333"/>
                </a:lnTo>
                <a:lnTo>
                  <a:pt x="8920734" y="10668"/>
                </a:lnTo>
                <a:lnTo>
                  <a:pt x="8920734" y="56388"/>
                </a:lnTo>
                <a:lnTo>
                  <a:pt x="8923782" y="56388"/>
                </a:lnTo>
                <a:lnTo>
                  <a:pt x="8926068" y="54102"/>
                </a:lnTo>
                <a:close/>
              </a:path>
              <a:path w="8926195" h="56514">
                <a:moveTo>
                  <a:pt x="10667" y="10668"/>
                </a:moveTo>
                <a:lnTo>
                  <a:pt x="10667" y="5334"/>
                </a:lnTo>
                <a:lnTo>
                  <a:pt x="5334" y="10668"/>
                </a:lnTo>
                <a:lnTo>
                  <a:pt x="10667" y="10668"/>
                </a:lnTo>
                <a:close/>
              </a:path>
              <a:path w="8926195" h="56514">
                <a:moveTo>
                  <a:pt x="10668" y="45720"/>
                </a:moveTo>
                <a:lnTo>
                  <a:pt x="10667" y="10668"/>
                </a:lnTo>
                <a:lnTo>
                  <a:pt x="5334" y="10668"/>
                </a:lnTo>
                <a:lnTo>
                  <a:pt x="5334" y="45720"/>
                </a:lnTo>
                <a:lnTo>
                  <a:pt x="10668" y="45720"/>
                </a:lnTo>
                <a:close/>
              </a:path>
              <a:path w="8926195" h="56514">
                <a:moveTo>
                  <a:pt x="8920734" y="45720"/>
                </a:moveTo>
                <a:lnTo>
                  <a:pt x="5334" y="45720"/>
                </a:lnTo>
                <a:lnTo>
                  <a:pt x="10668" y="51054"/>
                </a:lnTo>
                <a:lnTo>
                  <a:pt x="10668" y="56388"/>
                </a:lnTo>
                <a:lnTo>
                  <a:pt x="8915399" y="56388"/>
                </a:lnTo>
                <a:lnTo>
                  <a:pt x="8915399" y="51054"/>
                </a:lnTo>
                <a:lnTo>
                  <a:pt x="8920734" y="45720"/>
                </a:lnTo>
                <a:close/>
              </a:path>
              <a:path w="8926195" h="56514">
                <a:moveTo>
                  <a:pt x="10668" y="56388"/>
                </a:moveTo>
                <a:lnTo>
                  <a:pt x="10668" y="51054"/>
                </a:lnTo>
                <a:lnTo>
                  <a:pt x="5334" y="45720"/>
                </a:lnTo>
                <a:lnTo>
                  <a:pt x="5333" y="56388"/>
                </a:lnTo>
                <a:lnTo>
                  <a:pt x="10668" y="56388"/>
                </a:lnTo>
                <a:close/>
              </a:path>
              <a:path w="8926195" h="56514">
                <a:moveTo>
                  <a:pt x="8920734" y="10668"/>
                </a:moveTo>
                <a:lnTo>
                  <a:pt x="8915399" y="5333"/>
                </a:lnTo>
                <a:lnTo>
                  <a:pt x="8915399" y="10668"/>
                </a:lnTo>
                <a:lnTo>
                  <a:pt x="8920734" y="10668"/>
                </a:lnTo>
                <a:close/>
              </a:path>
              <a:path w="8926195" h="56514">
                <a:moveTo>
                  <a:pt x="8920734" y="45720"/>
                </a:moveTo>
                <a:lnTo>
                  <a:pt x="8920734" y="10668"/>
                </a:lnTo>
                <a:lnTo>
                  <a:pt x="8915399" y="10668"/>
                </a:lnTo>
                <a:lnTo>
                  <a:pt x="8915399" y="45720"/>
                </a:lnTo>
                <a:lnTo>
                  <a:pt x="8920734" y="45720"/>
                </a:lnTo>
                <a:close/>
              </a:path>
              <a:path w="8926195" h="56514">
                <a:moveTo>
                  <a:pt x="8920734" y="56388"/>
                </a:moveTo>
                <a:lnTo>
                  <a:pt x="8920734" y="45720"/>
                </a:lnTo>
                <a:lnTo>
                  <a:pt x="8915399" y="51054"/>
                </a:lnTo>
                <a:lnTo>
                  <a:pt x="8915399" y="56388"/>
                </a:lnTo>
                <a:lnTo>
                  <a:pt x="8920734" y="56388"/>
                </a:lnTo>
                <a:close/>
              </a:path>
            </a:pathLst>
          </a:custGeom>
          <a:solidFill>
            <a:srgbClr val="5D6774"/>
          </a:solidFill>
        </p:spPr>
        <p:txBody>
          <a:bodyPr wrap="square" lIns="0" tIns="0" rIns="0" bIns="0" rtlCol="0"/>
          <a:lstStyle/>
          <a:p>
            <a:endParaRPr sz="1588"/>
          </a:p>
        </p:txBody>
      </p:sp>
      <p:sp>
        <p:nvSpPr>
          <p:cNvPr id="8" name="object 8"/>
          <p:cNvSpPr txBox="1">
            <a:spLocks noGrp="1"/>
          </p:cNvSpPr>
          <p:nvPr>
            <p:ph type="title" idx="4294967295"/>
          </p:nvPr>
        </p:nvSpPr>
        <p:spPr>
          <a:xfrm>
            <a:off x="547968" y="134471"/>
            <a:ext cx="8058149" cy="445922"/>
          </a:xfrm>
          <a:prstGeom prst="rect">
            <a:avLst/>
          </a:prstGeom>
        </p:spPr>
        <p:txBody>
          <a:bodyPr vert="horz" wrap="square" lIns="0" tIns="11206" rIns="0" bIns="0" rtlCol="0">
            <a:spAutoFit/>
          </a:bodyPr>
          <a:lstStyle/>
          <a:p>
            <a:pPr marL="11206" algn="ctr">
              <a:lnSpc>
                <a:spcPct val="100000"/>
              </a:lnSpc>
              <a:spcBef>
                <a:spcPts val="88"/>
              </a:spcBef>
            </a:pPr>
            <a:r>
              <a:rPr sz="2824" b="1" spc="-4" dirty="0">
                <a:solidFill>
                  <a:schemeClr val="bg1">
                    <a:lumMod val="95000"/>
                  </a:schemeClr>
                </a:solidFill>
                <a:latin typeface="+mn-lt"/>
              </a:rPr>
              <a:t>RFID Overview </a:t>
            </a:r>
            <a:r>
              <a:rPr sz="2824" b="1" dirty="0">
                <a:solidFill>
                  <a:schemeClr val="bg1">
                    <a:lumMod val="95000"/>
                  </a:schemeClr>
                </a:solidFill>
                <a:latin typeface="+mn-lt"/>
              </a:rPr>
              <a:t>– Technologies</a:t>
            </a:r>
            <a:r>
              <a:rPr sz="2824" b="1" spc="-71" dirty="0">
                <a:solidFill>
                  <a:schemeClr val="bg1">
                    <a:lumMod val="95000"/>
                  </a:schemeClr>
                </a:solidFill>
                <a:latin typeface="+mn-lt"/>
              </a:rPr>
              <a:t> </a:t>
            </a:r>
            <a:r>
              <a:rPr sz="2824" b="1" spc="-4" dirty="0">
                <a:solidFill>
                  <a:schemeClr val="bg1">
                    <a:lumMod val="95000"/>
                  </a:schemeClr>
                </a:solidFill>
                <a:latin typeface="+mn-lt"/>
              </a:rPr>
              <a:t>Available</a:t>
            </a:r>
            <a:endParaRPr sz="2824" b="1" dirty="0">
              <a:solidFill>
                <a:schemeClr val="bg1">
                  <a:lumMod val="95000"/>
                </a:schemeClr>
              </a:solidFill>
              <a:latin typeface="+mn-lt"/>
            </a:endParaRPr>
          </a:p>
        </p:txBody>
      </p:sp>
      <p:sp>
        <p:nvSpPr>
          <p:cNvPr id="9" name="object 9"/>
          <p:cNvSpPr txBox="1"/>
          <p:nvPr/>
        </p:nvSpPr>
        <p:spPr>
          <a:xfrm>
            <a:off x="708212" y="1676833"/>
            <a:ext cx="602316" cy="337238"/>
          </a:xfrm>
          <a:prstGeom prst="rect">
            <a:avLst/>
          </a:prstGeom>
        </p:spPr>
        <p:txBody>
          <a:bodyPr vert="horz" wrap="square" lIns="0" tIns="11206" rIns="0" bIns="0" rtlCol="0">
            <a:spAutoFit/>
          </a:bodyPr>
          <a:lstStyle/>
          <a:p>
            <a:pPr marL="11206">
              <a:spcBef>
                <a:spcPts val="88"/>
              </a:spcBef>
            </a:pPr>
            <a:r>
              <a:rPr sz="2118" b="1" spc="-9" dirty="0">
                <a:solidFill>
                  <a:schemeClr val="tx2"/>
                </a:solidFill>
                <a:cs typeface="Georgia"/>
              </a:rPr>
              <a:t>GPS</a:t>
            </a:r>
            <a:endParaRPr sz="2118">
              <a:solidFill>
                <a:schemeClr val="tx2"/>
              </a:solidFill>
              <a:cs typeface="Georgia"/>
            </a:endParaRPr>
          </a:p>
        </p:txBody>
      </p:sp>
      <p:sp>
        <p:nvSpPr>
          <p:cNvPr id="10" name="object 10"/>
          <p:cNvSpPr txBox="1"/>
          <p:nvPr/>
        </p:nvSpPr>
        <p:spPr>
          <a:xfrm>
            <a:off x="677956" y="2745203"/>
            <a:ext cx="1687046" cy="337238"/>
          </a:xfrm>
          <a:prstGeom prst="rect">
            <a:avLst/>
          </a:prstGeom>
        </p:spPr>
        <p:txBody>
          <a:bodyPr vert="horz" wrap="square" lIns="0" tIns="11206" rIns="0" bIns="0" rtlCol="0">
            <a:spAutoFit/>
          </a:bodyPr>
          <a:lstStyle/>
          <a:p>
            <a:pPr marL="11206">
              <a:spcBef>
                <a:spcPts val="88"/>
              </a:spcBef>
            </a:pPr>
            <a:r>
              <a:rPr sz="2118" b="1" spc="-4" dirty="0">
                <a:solidFill>
                  <a:schemeClr val="tx2"/>
                </a:solidFill>
                <a:cs typeface="Georgia"/>
              </a:rPr>
              <a:t>Active</a:t>
            </a:r>
            <a:r>
              <a:rPr sz="2118" b="1" spc="-44" dirty="0">
                <a:solidFill>
                  <a:schemeClr val="tx2"/>
                </a:solidFill>
                <a:cs typeface="Georgia"/>
              </a:rPr>
              <a:t> </a:t>
            </a:r>
            <a:r>
              <a:rPr sz="2118" b="1" spc="-4" dirty="0">
                <a:solidFill>
                  <a:schemeClr val="tx2"/>
                </a:solidFill>
                <a:cs typeface="Georgia"/>
              </a:rPr>
              <a:t>RFID</a:t>
            </a:r>
            <a:endParaRPr sz="2118">
              <a:solidFill>
                <a:schemeClr val="tx2"/>
              </a:solidFill>
              <a:cs typeface="Georgia"/>
            </a:endParaRPr>
          </a:p>
        </p:txBody>
      </p:sp>
      <p:sp>
        <p:nvSpPr>
          <p:cNvPr id="11" name="object 11"/>
          <p:cNvSpPr txBox="1"/>
          <p:nvPr/>
        </p:nvSpPr>
        <p:spPr>
          <a:xfrm>
            <a:off x="622151" y="5012376"/>
            <a:ext cx="1855694" cy="337238"/>
          </a:xfrm>
          <a:prstGeom prst="rect">
            <a:avLst/>
          </a:prstGeom>
        </p:spPr>
        <p:txBody>
          <a:bodyPr vert="horz" wrap="square" lIns="0" tIns="11206" rIns="0" bIns="0" rtlCol="0">
            <a:spAutoFit/>
          </a:bodyPr>
          <a:lstStyle/>
          <a:p>
            <a:pPr marL="11206">
              <a:spcBef>
                <a:spcPts val="88"/>
              </a:spcBef>
            </a:pPr>
            <a:r>
              <a:rPr sz="2118" b="1" spc="-4" dirty="0">
                <a:solidFill>
                  <a:schemeClr val="tx2"/>
                </a:solidFill>
                <a:cs typeface="Georgia"/>
              </a:rPr>
              <a:t>Passive</a:t>
            </a:r>
            <a:r>
              <a:rPr sz="2118" b="1" spc="-71" dirty="0">
                <a:solidFill>
                  <a:schemeClr val="tx2"/>
                </a:solidFill>
                <a:cs typeface="Georgia"/>
              </a:rPr>
              <a:t> </a:t>
            </a:r>
            <a:r>
              <a:rPr sz="2118" b="1" spc="-9" dirty="0">
                <a:solidFill>
                  <a:schemeClr val="tx2"/>
                </a:solidFill>
                <a:cs typeface="Georgia"/>
              </a:rPr>
              <a:t>RFID</a:t>
            </a:r>
            <a:endParaRPr sz="2118">
              <a:solidFill>
                <a:schemeClr val="tx2"/>
              </a:solidFill>
              <a:cs typeface="Georgia"/>
            </a:endParaRPr>
          </a:p>
        </p:txBody>
      </p:sp>
      <p:sp>
        <p:nvSpPr>
          <p:cNvPr id="12" name="object 12"/>
          <p:cNvSpPr txBox="1"/>
          <p:nvPr/>
        </p:nvSpPr>
        <p:spPr>
          <a:xfrm>
            <a:off x="2580042" y="1592566"/>
            <a:ext cx="1472453" cy="654832"/>
          </a:xfrm>
          <a:prstGeom prst="rect">
            <a:avLst/>
          </a:prstGeom>
        </p:spPr>
        <p:txBody>
          <a:bodyPr vert="horz" wrap="square" lIns="0" tIns="33057" rIns="0" bIns="0" rtlCol="0">
            <a:spAutoFit/>
          </a:bodyPr>
          <a:lstStyle/>
          <a:p>
            <a:pPr marL="262792" indent="-251585">
              <a:spcBef>
                <a:spcPts val="260"/>
              </a:spcBef>
              <a:buClr>
                <a:srgbClr val="002060"/>
              </a:buClr>
              <a:buFont typeface="Wingdings"/>
              <a:buChar char=""/>
              <a:tabLst>
                <a:tab pos="262792" algn="l"/>
                <a:tab pos="263352" algn="l"/>
              </a:tabLst>
            </a:pPr>
            <a:r>
              <a:rPr sz="1235" spc="-9" dirty="0">
                <a:solidFill>
                  <a:schemeClr val="tx2"/>
                </a:solidFill>
                <a:cs typeface="Georgia"/>
              </a:rPr>
              <a:t>Transmitter</a:t>
            </a:r>
            <a:endParaRPr sz="1235" dirty="0">
              <a:solidFill>
                <a:schemeClr val="tx2"/>
              </a:solidFill>
              <a:cs typeface="Georgia"/>
            </a:endParaRPr>
          </a:p>
          <a:p>
            <a:pPr marL="262792" indent="-251585">
              <a:spcBef>
                <a:spcPts val="172"/>
              </a:spcBef>
              <a:buClr>
                <a:srgbClr val="002060"/>
              </a:buClr>
              <a:buFont typeface="Wingdings"/>
              <a:buChar char=""/>
              <a:tabLst>
                <a:tab pos="262792" algn="l"/>
                <a:tab pos="263352" algn="l"/>
              </a:tabLst>
            </a:pPr>
            <a:r>
              <a:rPr sz="1235" spc="-4" dirty="0">
                <a:solidFill>
                  <a:schemeClr val="tx2"/>
                </a:solidFill>
                <a:cs typeface="Georgia"/>
              </a:rPr>
              <a:t>Satellite</a:t>
            </a:r>
            <a:r>
              <a:rPr sz="1235" spc="-31" dirty="0">
                <a:solidFill>
                  <a:schemeClr val="tx2"/>
                </a:solidFill>
                <a:cs typeface="Georgia"/>
              </a:rPr>
              <a:t> </a:t>
            </a:r>
            <a:r>
              <a:rPr sz="1235" spc="-4" dirty="0">
                <a:solidFill>
                  <a:schemeClr val="tx2"/>
                </a:solidFill>
                <a:cs typeface="Georgia"/>
              </a:rPr>
              <a:t>Reader</a:t>
            </a:r>
            <a:endParaRPr sz="1235" dirty="0">
              <a:solidFill>
                <a:schemeClr val="tx2"/>
              </a:solidFill>
              <a:cs typeface="Georgia"/>
            </a:endParaRPr>
          </a:p>
          <a:p>
            <a:pPr marL="262792" indent="-251585">
              <a:spcBef>
                <a:spcPts val="180"/>
              </a:spcBef>
              <a:buClr>
                <a:srgbClr val="002060"/>
              </a:buClr>
              <a:buFont typeface="Wingdings"/>
              <a:buChar char=""/>
              <a:tabLst>
                <a:tab pos="262792" algn="l"/>
                <a:tab pos="263352" algn="l"/>
              </a:tabLst>
            </a:pPr>
            <a:r>
              <a:rPr sz="1235" spc="-4" dirty="0">
                <a:solidFill>
                  <a:schemeClr val="tx2"/>
                </a:solidFill>
                <a:cs typeface="Georgia"/>
              </a:rPr>
              <a:t>Satellite</a:t>
            </a:r>
            <a:r>
              <a:rPr sz="1235" spc="-22" dirty="0">
                <a:solidFill>
                  <a:schemeClr val="tx2"/>
                </a:solidFill>
                <a:cs typeface="Georgia"/>
              </a:rPr>
              <a:t> </a:t>
            </a:r>
            <a:r>
              <a:rPr sz="1235" spc="-4" dirty="0">
                <a:solidFill>
                  <a:schemeClr val="tx2"/>
                </a:solidFill>
                <a:cs typeface="Georgia"/>
              </a:rPr>
              <a:t>Receiver</a:t>
            </a:r>
            <a:endParaRPr sz="1235" dirty="0">
              <a:solidFill>
                <a:schemeClr val="tx2"/>
              </a:solidFill>
              <a:cs typeface="Georgia"/>
            </a:endParaRPr>
          </a:p>
        </p:txBody>
      </p:sp>
      <p:sp>
        <p:nvSpPr>
          <p:cNvPr id="13" name="object 13"/>
          <p:cNvSpPr txBox="1"/>
          <p:nvPr/>
        </p:nvSpPr>
        <p:spPr>
          <a:xfrm>
            <a:off x="2578696" y="2780147"/>
            <a:ext cx="3175746" cy="822254"/>
          </a:xfrm>
          <a:prstGeom prst="rect">
            <a:avLst/>
          </a:prstGeom>
        </p:spPr>
        <p:txBody>
          <a:bodyPr vert="horz" wrap="square" lIns="0" tIns="10646" rIns="0" bIns="0" rtlCol="0">
            <a:spAutoFit/>
          </a:bodyPr>
          <a:lstStyle/>
          <a:p>
            <a:pPr marL="262792" marR="4483" indent="-251585">
              <a:spcBef>
                <a:spcPts val="84"/>
              </a:spcBef>
              <a:buClr>
                <a:srgbClr val="002060"/>
              </a:buClr>
              <a:buFont typeface="Wingdings"/>
              <a:buChar char=""/>
              <a:tabLst>
                <a:tab pos="262792" algn="l"/>
                <a:tab pos="263352" algn="l"/>
              </a:tabLst>
            </a:pPr>
            <a:r>
              <a:rPr sz="1235" spc="-9" dirty="0">
                <a:solidFill>
                  <a:schemeClr val="tx2"/>
                </a:solidFill>
                <a:cs typeface="Georgia"/>
              </a:rPr>
              <a:t>Reusable Transmitter </a:t>
            </a:r>
            <a:r>
              <a:rPr sz="1235" spc="-4" dirty="0">
                <a:solidFill>
                  <a:schemeClr val="tx2"/>
                </a:solidFill>
                <a:cs typeface="Georgia"/>
              </a:rPr>
              <a:t>with </a:t>
            </a:r>
            <a:r>
              <a:rPr sz="1235" spc="-9" dirty="0">
                <a:solidFill>
                  <a:schemeClr val="tx2"/>
                </a:solidFill>
                <a:cs typeface="Georgia"/>
              </a:rPr>
              <a:t>internal power  </a:t>
            </a:r>
            <a:r>
              <a:rPr sz="1235" spc="-4" dirty="0">
                <a:solidFill>
                  <a:schemeClr val="tx2"/>
                </a:solidFill>
                <a:cs typeface="Georgia"/>
              </a:rPr>
              <a:t>source</a:t>
            </a:r>
            <a:endParaRPr sz="1235">
              <a:solidFill>
                <a:schemeClr val="tx2"/>
              </a:solidFill>
              <a:cs typeface="Georgia"/>
            </a:endParaRPr>
          </a:p>
          <a:p>
            <a:pPr marL="262792" indent="-251585">
              <a:spcBef>
                <a:spcPts val="172"/>
              </a:spcBef>
              <a:buClr>
                <a:srgbClr val="002060"/>
              </a:buClr>
              <a:buFont typeface="Wingdings"/>
              <a:buChar char=""/>
              <a:tabLst>
                <a:tab pos="262792" algn="l"/>
                <a:tab pos="263352" algn="l"/>
              </a:tabLst>
            </a:pPr>
            <a:r>
              <a:rPr sz="1235" spc="-4" dirty="0">
                <a:solidFill>
                  <a:schemeClr val="tx2"/>
                </a:solidFill>
                <a:cs typeface="Georgia"/>
              </a:rPr>
              <a:t>Multiple Fixed</a:t>
            </a:r>
            <a:r>
              <a:rPr sz="1235" spc="-18" dirty="0">
                <a:solidFill>
                  <a:schemeClr val="tx2"/>
                </a:solidFill>
                <a:cs typeface="Georgia"/>
              </a:rPr>
              <a:t> </a:t>
            </a:r>
            <a:r>
              <a:rPr sz="1235" spc="-4" dirty="0">
                <a:solidFill>
                  <a:schemeClr val="tx2"/>
                </a:solidFill>
                <a:cs typeface="Georgia"/>
              </a:rPr>
              <a:t>Readers</a:t>
            </a:r>
            <a:endParaRPr sz="1235">
              <a:solidFill>
                <a:schemeClr val="tx2"/>
              </a:solidFill>
              <a:cs typeface="Georgia"/>
            </a:endParaRPr>
          </a:p>
          <a:p>
            <a:pPr marL="262792" indent="-251585">
              <a:spcBef>
                <a:spcPts val="180"/>
              </a:spcBef>
              <a:buClr>
                <a:srgbClr val="002060"/>
              </a:buClr>
              <a:buFont typeface="Wingdings"/>
              <a:buChar char=""/>
              <a:tabLst>
                <a:tab pos="262792" algn="l"/>
                <a:tab pos="263352" algn="l"/>
              </a:tabLst>
            </a:pPr>
            <a:r>
              <a:rPr sz="1235" spc="-4" dirty="0">
                <a:solidFill>
                  <a:schemeClr val="tx2"/>
                </a:solidFill>
                <a:cs typeface="Georgia"/>
              </a:rPr>
              <a:t>Extension of LAN /</a:t>
            </a:r>
            <a:r>
              <a:rPr sz="1235" spc="-22" dirty="0">
                <a:solidFill>
                  <a:schemeClr val="tx2"/>
                </a:solidFill>
                <a:cs typeface="Georgia"/>
              </a:rPr>
              <a:t> </a:t>
            </a:r>
            <a:r>
              <a:rPr sz="1235" spc="-4" dirty="0">
                <a:solidFill>
                  <a:schemeClr val="tx2"/>
                </a:solidFill>
                <a:cs typeface="Georgia"/>
              </a:rPr>
              <a:t>WAN</a:t>
            </a:r>
            <a:endParaRPr sz="1235">
              <a:solidFill>
                <a:schemeClr val="tx2"/>
              </a:solidFill>
              <a:cs typeface="Georgia"/>
            </a:endParaRPr>
          </a:p>
        </p:txBody>
      </p:sp>
      <p:sp>
        <p:nvSpPr>
          <p:cNvPr id="14" name="object 14"/>
          <p:cNvSpPr txBox="1"/>
          <p:nvPr/>
        </p:nvSpPr>
        <p:spPr>
          <a:xfrm>
            <a:off x="2606924" y="5020418"/>
            <a:ext cx="3384176" cy="796606"/>
          </a:xfrm>
          <a:prstGeom prst="rect">
            <a:avLst/>
          </a:prstGeom>
        </p:spPr>
        <p:txBody>
          <a:bodyPr vert="horz" wrap="square" lIns="0" tIns="10646" rIns="0" bIns="0" rtlCol="0">
            <a:spAutoFit/>
          </a:bodyPr>
          <a:lstStyle/>
          <a:p>
            <a:pPr marL="262792" marR="66679" indent="-251585">
              <a:spcBef>
                <a:spcPts val="84"/>
              </a:spcBef>
              <a:buClr>
                <a:srgbClr val="002060"/>
              </a:buClr>
              <a:buFont typeface="Wingdings"/>
              <a:buChar char=""/>
              <a:tabLst>
                <a:tab pos="262792" algn="l"/>
                <a:tab pos="263352" algn="l"/>
              </a:tabLst>
            </a:pPr>
            <a:r>
              <a:rPr sz="1235" spc="-9" dirty="0">
                <a:solidFill>
                  <a:schemeClr val="tx2"/>
                </a:solidFill>
                <a:cs typeface="Georgia"/>
              </a:rPr>
              <a:t>Disposable </a:t>
            </a:r>
            <a:r>
              <a:rPr sz="1235" spc="-4" dirty="0">
                <a:solidFill>
                  <a:schemeClr val="tx2"/>
                </a:solidFill>
                <a:cs typeface="Georgia"/>
              </a:rPr>
              <a:t>Transmitter with </a:t>
            </a:r>
            <a:r>
              <a:rPr sz="1235" spc="-9" dirty="0">
                <a:solidFill>
                  <a:schemeClr val="tx2"/>
                </a:solidFill>
                <a:cs typeface="Georgia"/>
              </a:rPr>
              <a:t>external power  </a:t>
            </a:r>
            <a:r>
              <a:rPr sz="1235" spc="-4" dirty="0">
                <a:solidFill>
                  <a:schemeClr val="tx2"/>
                </a:solidFill>
                <a:cs typeface="Georgia"/>
              </a:rPr>
              <a:t>source</a:t>
            </a:r>
            <a:endParaRPr sz="1235">
              <a:solidFill>
                <a:schemeClr val="tx2"/>
              </a:solidFill>
              <a:cs typeface="Georgia"/>
            </a:endParaRPr>
          </a:p>
          <a:p>
            <a:pPr marL="262792" marR="4483" indent="-251585">
              <a:spcBef>
                <a:spcPts val="172"/>
              </a:spcBef>
              <a:buClr>
                <a:srgbClr val="002060"/>
              </a:buClr>
              <a:buFont typeface="Wingdings"/>
              <a:buChar char=""/>
              <a:tabLst>
                <a:tab pos="262792" algn="l"/>
                <a:tab pos="263352" algn="l"/>
              </a:tabLst>
            </a:pPr>
            <a:r>
              <a:rPr sz="1235" spc="-4" dirty="0">
                <a:solidFill>
                  <a:schemeClr val="tx2"/>
                </a:solidFill>
                <a:cs typeface="Georgia"/>
              </a:rPr>
              <a:t>Fixed Reader with Multiple Antennas and/or  Handheld</a:t>
            </a:r>
            <a:r>
              <a:rPr sz="1235" spc="-57" dirty="0">
                <a:solidFill>
                  <a:schemeClr val="tx2"/>
                </a:solidFill>
                <a:cs typeface="Georgia"/>
              </a:rPr>
              <a:t> </a:t>
            </a:r>
            <a:r>
              <a:rPr sz="1235" spc="-4" dirty="0">
                <a:solidFill>
                  <a:schemeClr val="tx2"/>
                </a:solidFill>
                <a:cs typeface="Georgia"/>
              </a:rPr>
              <a:t>Readers</a:t>
            </a:r>
            <a:endParaRPr sz="1235">
              <a:solidFill>
                <a:schemeClr val="tx2"/>
              </a:solidFill>
              <a:cs typeface="Georgia"/>
            </a:endParaRPr>
          </a:p>
        </p:txBody>
      </p:sp>
      <p:sp>
        <p:nvSpPr>
          <p:cNvPr id="15" name="object 15"/>
          <p:cNvSpPr txBox="1"/>
          <p:nvPr/>
        </p:nvSpPr>
        <p:spPr>
          <a:xfrm>
            <a:off x="622151" y="948973"/>
            <a:ext cx="8252908" cy="337238"/>
          </a:xfrm>
          <a:prstGeom prst="rect">
            <a:avLst/>
          </a:prstGeom>
        </p:spPr>
        <p:txBody>
          <a:bodyPr vert="horz" wrap="square" lIns="0" tIns="11206" rIns="0" bIns="0" rtlCol="0">
            <a:spAutoFit/>
          </a:bodyPr>
          <a:lstStyle/>
          <a:p>
            <a:pPr marL="11206">
              <a:spcBef>
                <a:spcPts val="88"/>
              </a:spcBef>
              <a:tabLst>
                <a:tab pos="1924713" algn="l"/>
                <a:tab pos="5128646" algn="l"/>
              </a:tabLst>
            </a:pPr>
            <a:r>
              <a:rPr sz="3177" b="1" u="heavy" spc="-6" baseline="2314" dirty="0">
                <a:solidFill>
                  <a:srgbClr val="002060"/>
                </a:solidFill>
                <a:cs typeface="Georgia"/>
              </a:rPr>
              <a:t>Category</a:t>
            </a:r>
            <a:r>
              <a:rPr sz="3177" b="1" spc="-6" baseline="2314" dirty="0">
                <a:solidFill>
                  <a:srgbClr val="002060"/>
                </a:solidFill>
                <a:cs typeface="Georgia"/>
              </a:rPr>
              <a:t>	</a:t>
            </a:r>
            <a:r>
              <a:rPr sz="3177" b="1" u="heavy" spc="-6" baseline="1157" dirty="0">
                <a:solidFill>
                  <a:srgbClr val="002060"/>
                </a:solidFill>
                <a:cs typeface="Georgia"/>
              </a:rPr>
              <a:t>Specifications</a:t>
            </a:r>
            <a:r>
              <a:rPr sz="3177" b="1" spc="-6" baseline="1157" dirty="0">
                <a:solidFill>
                  <a:srgbClr val="002060"/>
                </a:solidFill>
                <a:cs typeface="Georgia"/>
              </a:rPr>
              <a:t>	</a:t>
            </a:r>
            <a:r>
              <a:rPr lang="en-US" sz="3177" b="1" spc="-6" baseline="1157" dirty="0">
                <a:solidFill>
                  <a:srgbClr val="002060"/>
                </a:solidFill>
                <a:cs typeface="Georgia"/>
              </a:rPr>
              <a:t>       </a:t>
            </a:r>
            <a:r>
              <a:rPr sz="2118" b="1" u="heavy" spc="-4" dirty="0">
                <a:solidFill>
                  <a:srgbClr val="002060"/>
                </a:solidFill>
                <a:cs typeface="Georgia"/>
              </a:rPr>
              <a:t>Reading</a:t>
            </a:r>
            <a:r>
              <a:rPr sz="2118" b="1" u="heavy" spc="-44" dirty="0">
                <a:solidFill>
                  <a:srgbClr val="002060"/>
                </a:solidFill>
                <a:cs typeface="Georgia"/>
              </a:rPr>
              <a:t> </a:t>
            </a:r>
            <a:r>
              <a:rPr sz="2118" b="1" u="heavy" spc="-4" dirty="0">
                <a:solidFill>
                  <a:srgbClr val="002060"/>
                </a:solidFill>
                <a:cs typeface="Georgia"/>
              </a:rPr>
              <a:t>Range</a:t>
            </a:r>
            <a:endParaRPr sz="2118" dirty="0">
              <a:cs typeface="Georgia"/>
            </a:endParaRPr>
          </a:p>
        </p:txBody>
      </p:sp>
      <p:sp>
        <p:nvSpPr>
          <p:cNvPr id="16" name="object 16"/>
          <p:cNvSpPr/>
          <p:nvPr/>
        </p:nvSpPr>
        <p:spPr>
          <a:xfrm>
            <a:off x="6231368" y="4738504"/>
            <a:ext cx="2167665" cy="1187375"/>
          </a:xfrm>
          <a:prstGeom prst="rect">
            <a:avLst/>
          </a:prstGeom>
          <a:blipFill>
            <a:blip r:embed="rId2" cstate="print"/>
            <a:stretch>
              <a:fillRect/>
            </a:stretch>
          </a:blipFill>
        </p:spPr>
        <p:txBody>
          <a:bodyPr wrap="square" lIns="0" tIns="0" rIns="0" bIns="0" rtlCol="0"/>
          <a:lstStyle/>
          <a:p>
            <a:endParaRPr sz="1588"/>
          </a:p>
        </p:txBody>
      </p:sp>
      <p:sp>
        <p:nvSpPr>
          <p:cNvPr id="17" name="object 17"/>
          <p:cNvSpPr/>
          <p:nvPr/>
        </p:nvSpPr>
        <p:spPr>
          <a:xfrm>
            <a:off x="574190" y="2560753"/>
            <a:ext cx="7866529" cy="0"/>
          </a:xfrm>
          <a:custGeom>
            <a:avLst/>
            <a:gdLst/>
            <a:ahLst/>
            <a:cxnLst/>
            <a:rect l="l" t="t" r="r" b="b"/>
            <a:pathLst>
              <a:path w="8915400">
                <a:moveTo>
                  <a:pt x="0" y="0"/>
                </a:moveTo>
                <a:lnTo>
                  <a:pt x="8915400" y="0"/>
                </a:lnTo>
              </a:path>
            </a:pathLst>
          </a:custGeom>
          <a:ln w="45720">
            <a:solidFill>
              <a:srgbClr val="818E9F"/>
            </a:solidFill>
          </a:ln>
        </p:spPr>
        <p:txBody>
          <a:bodyPr wrap="square" lIns="0" tIns="0" rIns="0" bIns="0" rtlCol="0"/>
          <a:lstStyle/>
          <a:p>
            <a:endParaRPr sz="1588"/>
          </a:p>
        </p:txBody>
      </p:sp>
      <p:sp>
        <p:nvSpPr>
          <p:cNvPr id="18" name="object 18"/>
          <p:cNvSpPr/>
          <p:nvPr/>
        </p:nvSpPr>
        <p:spPr>
          <a:xfrm>
            <a:off x="568810" y="2535876"/>
            <a:ext cx="7876615" cy="49866"/>
          </a:xfrm>
          <a:custGeom>
            <a:avLst/>
            <a:gdLst/>
            <a:ahLst/>
            <a:cxnLst/>
            <a:rect l="l" t="t" r="r" b="b"/>
            <a:pathLst>
              <a:path w="8926830" h="56514">
                <a:moveTo>
                  <a:pt x="8926830" y="54101"/>
                </a:moveTo>
                <a:lnTo>
                  <a:pt x="8926830" y="2285"/>
                </a:lnTo>
                <a:lnTo>
                  <a:pt x="8923782" y="0"/>
                </a:lnTo>
                <a:lnTo>
                  <a:pt x="3047" y="0"/>
                </a:lnTo>
                <a:lnTo>
                  <a:pt x="0" y="2286"/>
                </a:lnTo>
                <a:lnTo>
                  <a:pt x="0" y="54102"/>
                </a:lnTo>
                <a:lnTo>
                  <a:pt x="3048" y="56388"/>
                </a:lnTo>
                <a:lnTo>
                  <a:pt x="6096" y="56388"/>
                </a:lnTo>
                <a:lnTo>
                  <a:pt x="6096" y="10668"/>
                </a:lnTo>
                <a:lnTo>
                  <a:pt x="11429" y="5334"/>
                </a:lnTo>
                <a:lnTo>
                  <a:pt x="11429" y="10668"/>
                </a:lnTo>
                <a:lnTo>
                  <a:pt x="8915400" y="10667"/>
                </a:lnTo>
                <a:lnTo>
                  <a:pt x="8915400" y="5333"/>
                </a:lnTo>
                <a:lnTo>
                  <a:pt x="8921496" y="10667"/>
                </a:lnTo>
                <a:lnTo>
                  <a:pt x="8921496" y="56387"/>
                </a:lnTo>
                <a:lnTo>
                  <a:pt x="8923782" y="56387"/>
                </a:lnTo>
                <a:lnTo>
                  <a:pt x="8926830" y="54101"/>
                </a:lnTo>
                <a:close/>
              </a:path>
              <a:path w="8926830" h="56514">
                <a:moveTo>
                  <a:pt x="11429" y="10668"/>
                </a:moveTo>
                <a:lnTo>
                  <a:pt x="11429" y="5334"/>
                </a:lnTo>
                <a:lnTo>
                  <a:pt x="6096" y="10668"/>
                </a:lnTo>
                <a:lnTo>
                  <a:pt x="11429" y="10668"/>
                </a:lnTo>
                <a:close/>
              </a:path>
              <a:path w="8926830" h="56514">
                <a:moveTo>
                  <a:pt x="11430" y="45720"/>
                </a:moveTo>
                <a:lnTo>
                  <a:pt x="11429" y="10668"/>
                </a:lnTo>
                <a:lnTo>
                  <a:pt x="6096" y="10668"/>
                </a:lnTo>
                <a:lnTo>
                  <a:pt x="6096" y="45720"/>
                </a:lnTo>
                <a:lnTo>
                  <a:pt x="11430" y="45720"/>
                </a:lnTo>
                <a:close/>
              </a:path>
              <a:path w="8926830" h="56514">
                <a:moveTo>
                  <a:pt x="8921496" y="45719"/>
                </a:moveTo>
                <a:lnTo>
                  <a:pt x="6096" y="45720"/>
                </a:lnTo>
                <a:lnTo>
                  <a:pt x="11430" y="51054"/>
                </a:lnTo>
                <a:lnTo>
                  <a:pt x="11429" y="56388"/>
                </a:lnTo>
                <a:lnTo>
                  <a:pt x="8915400" y="56387"/>
                </a:lnTo>
                <a:lnTo>
                  <a:pt x="8915400" y="51053"/>
                </a:lnTo>
                <a:lnTo>
                  <a:pt x="8921496" y="45719"/>
                </a:lnTo>
                <a:close/>
              </a:path>
              <a:path w="8926830" h="56514">
                <a:moveTo>
                  <a:pt x="11429" y="56388"/>
                </a:moveTo>
                <a:lnTo>
                  <a:pt x="11430" y="51054"/>
                </a:lnTo>
                <a:lnTo>
                  <a:pt x="6096" y="45720"/>
                </a:lnTo>
                <a:lnTo>
                  <a:pt x="6096" y="56388"/>
                </a:lnTo>
                <a:lnTo>
                  <a:pt x="11429" y="56388"/>
                </a:lnTo>
                <a:close/>
              </a:path>
              <a:path w="8926830" h="56514">
                <a:moveTo>
                  <a:pt x="8921496" y="10667"/>
                </a:moveTo>
                <a:lnTo>
                  <a:pt x="8915400" y="5333"/>
                </a:lnTo>
                <a:lnTo>
                  <a:pt x="8915400" y="10667"/>
                </a:lnTo>
                <a:lnTo>
                  <a:pt x="8921496" y="10667"/>
                </a:lnTo>
                <a:close/>
              </a:path>
              <a:path w="8926830" h="56514">
                <a:moveTo>
                  <a:pt x="8921496" y="45719"/>
                </a:moveTo>
                <a:lnTo>
                  <a:pt x="8921496" y="10667"/>
                </a:lnTo>
                <a:lnTo>
                  <a:pt x="8915400" y="10667"/>
                </a:lnTo>
                <a:lnTo>
                  <a:pt x="8915400" y="45719"/>
                </a:lnTo>
                <a:lnTo>
                  <a:pt x="8921496" y="45719"/>
                </a:lnTo>
                <a:close/>
              </a:path>
              <a:path w="8926830" h="56514">
                <a:moveTo>
                  <a:pt x="8921496" y="56387"/>
                </a:moveTo>
                <a:lnTo>
                  <a:pt x="8921496" y="45719"/>
                </a:lnTo>
                <a:lnTo>
                  <a:pt x="8915400" y="51053"/>
                </a:lnTo>
                <a:lnTo>
                  <a:pt x="8915400" y="56387"/>
                </a:lnTo>
                <a:lnTo>
                  <a:pt x="8921496" y="56387"/>
                </a:lnTo>
                <a:close/>
              </a:path>
            </a:pathLst>
          </a:custGeom>
          <a:solidFill>
            <a:srgbClr val="5D6774"/>
          </a:solidFill>
        </p:spPr>
        <p:txBody>
          <a:bodyPr wrap="square" lIns="0" tIns="0" rIns="0" bIns="0" rtlCol="0"/>
          <a:lstStyle/>
          <a:p>
            <a:endParaRPr sz="1588"/>
          </a:p>
        </p:txBody>
      </p:sp>
      <p:sp>
        <p:nvSpPr>
          <p:cNvPr id="19" name="object 19"/>
          <p:cNvSpPr/>
          <p:nvPr/>
        </p:nvSpPr>
        <p:spPr>
          <a:xfrm>
            <a:off x="638736" y="3719218"/>
            <a:ext cx="7866529" cy="0"/>
          </a:xfrm>
          <a:custGeom>
            <a:avLst/>
            <a:gdLst/>
            <a:ahLst/>
            <a:cxnLst/>
            <a:rect l="l" t="t" r="r" b="b"/>
            <a:pathLst>
              <a:path w="8915400">
                <a:moveTo>
                  <a:pt x="0" y="0"/>
                </a:moveTo>
                <a:lnTo>
                  <a:pt x="8915400" y="0"/>
                </a:lnTo>
              </a:path>
            </a:pathLst>
          </a:custGeom>
          <a:ln w="45720">
            <a:solidFill>
              <a:srgbClr val="818E9F"/>
            </a:solidFill>
          </a:ln>
        </p:spPr>
        <p:txBody>
          <a:bodyPr wrap="square" lIns="0" tIns="0" rIns="0" bIns="0" rtlCol="0"/>
          <a:lstStyle/>
          <a:p>
            <a:endParaRPr sz="1588"/>
          </a:p>
        </p:txBody>
      </p:sp>
      <p:sp>
        <p:nvSpPr>
          <p:cNvPr id="20" name="object 20"/>
          <p:cNvSpPr/>
          <p:nvPr/>
        </p:nvSpPr>
        <p:spPr>
          <a:xfrm>
            <a:off x="634029" y="3694341"/>
            <a:ext cx="7876615" cy="49866"/>
          </a:xfrm>
          <a:custGeom>
            <a:avLst/>
            <a:gdLst/>
            <a:ahLst/>
            <a:cxnLst/>
            <a:rect l="l" t="t" r="r" b="b"/>
            <a:pathLst>
              <a:path w="8926830" h="56514">
                <a:moveTo>
                  <a:pt x="8926830" y="54101"/>
                </a:moveTo>
                <a:lnTo>
                  <a:pt x="8926830" y="2285"/>
                </a:lnTo>
                <a:lnTo>
                  <a:pt x="8923782" y="0"/>
                </a:lnTo>
                <a:lnTo>
                  <a:pt x="3047" y="0"/>
                </a:lnTo>
                <a:lnTo>
                  <a:pt x="0" y="2286"/>
                </a:lnTo>
                <a:lnTo>
                  <a:pt x="0" y="54102"/>
                </a:lnTo>
                <a:lnTo>
                  <a:pt x="3048" y="56388"/>
                </a:lnTo>
                <a:lnTo>
                  <a:pt x="5333" y="56388"/>
                </a:lnTo>
                <a:lnTo>
                  <a:pt x="5334" y="10668"/>
                </a:lnTo>
                <a:lnTo>
                  <a:pt x="11429" y="5334"/>
                </a:lnTo>
                <a:lnTo>
                  <a:pt x="11429" y="10668"/>
                </a:lnTo>
                <a:lnTo>
                  <a:pt x="8915399" y="10667"/>
                </a:lnTo>
                <a:lnTo>
                  <a:pt x="8915399" y="5333"/>
                </a:lnTo>
                <a:lnTo>
                  <a:pt x="8920734" y="10667"/>
                </a:lnTo>
                <a:lnTo>
                  <a:pt x="8920734" y="56387"/>
                </a:lnTo>
                <a:lnTo>
                  <a:pt x="8923782" y="56387"/>
                </a:lnTo>
                <a:lnTo>
                  <a:pt x="8926830" y="54101"/>
                </a:lnTo>
                <a:close/>
              </a:path>
              <a:path w="8926830" h="56514">
                <a:moveTo>
                  <a:pt x="11429" y="10668"/>
                </a:moveTo>
                <a:lnTo>
                  <a:pt x="11429" y="5334"/>
                </a:lnTo>
                <a:lnTo>
                  <a:pt x="5334" y="10668"/>
                </a:lnTo>
                <a:lnTo>
                  <a:pt x="11429" y="10668"/>
                </a:lnTo>
                <a:close/>
              </a:path>
              <a:path w="8926830" h="56514">
                <a:moveTo>
                  <a:pt x="11429" y="45720"/>
                </a:moveTo>
                <a:lnTo>
                  <a:pt x="11429" y="10668"/>
                </a:lnTo>
                <a:lnTo>
                  <a:pt x="5334" y="10668"/>
                </a:lnTo>
                <a:lnTo>
                  <a:pt x="5334" y="45720"/>
                </a:lnTo>
                <a:lnTo>
                  <a:pt x="11429" y="45720"/>
                </a:lnTo>
                <a:close/>
              </a:path>
              <a:path w="8926830" h="56514">
                <a:moveTo>
                  <a:pt x="8920734" y="45719"/>
                </a:moveTo>
                <a:lnTo>
                  <a:pt x="5334" y="45720"/>
                </a:lnTo>
                <a:lnTo>
                  <a:pt x="11429" y="51053"/>
                </a:lnTo>
                <a:lnTo>
                  <a:pt x="11429" y="56388"/>
                </a:lnTo>
                <a:lnTo>
                  <a:pt x="8915399" y="56387"/>
                </a:lnTo>
                <a:lnTo>
                  <a:pt x="8915399" y="51054"/>
                </a:lnTo>
                <a:lnTo>
                  <a:pt x="8920734" y="45719"/>
                </a:lnTo>
                <a:close/>
              </a:path>
              <a:path w="8926830" h="56514">
                <a:moveTo>
                  <a:pt x="11429" y="56388"/>
                </a:moveTo>
                <a:lnTo>
                  <a:pt x="11429" y="51053"/>
                </a:lnTo>
                <a:lnTo>
                  <a:pt x="5334" y="45720"/>
                </a:lnTo>
                <a:lnTo>
                  <a:pt x="5333" y="56388"/>
                </a:lnTo>
                <a:lnTo>
                  <a:pt x="11429" y="56388"/>
                </a:lnTo>
                <a:close/>
              </a:path>
              <a:path w="8926830" h="56514">
                <a:moveTo>
                  <a:pt x="8920734" y="10667"/>
                </a:moveTo>
                <a:lnTo>
                  <a:pt x="8915399" y="5333"/>
                </a:lnTo>
                <a:lnTo>
                  <a:pt x="8915399" y="10667"/>
                </a:lnTo>
                <a:lnTo>
                  <a:pt x="8920734" y="10667"/>
                </a:lnTo>
                <a:close/>
              </a:path>
              <a:path w="8926830" h="56514">
                <a:moveTo>
                  <a:pt x="8920734" y="45719"/>
                </a:moveTo>
                <a:lnTo>
                  <a:pt x="8920734" y="10667"/>
                </a:lnTo>
                <a:lnTo>
                  <a:pt x="8915399" y="10667"/>
                </a:lnTo>
                <a:lnTo>
                  <a:pt x="8915399" y="45719"/>
                </a:lnTo>
                <a:lnTo>
                  <a:pt x="8920734" y="45719"/>
                </a:lnTo>
                <a:close/>
              </a:path>
              <a:path w="8926830" h="56514">
                <a:moveTo>
                  <a:pt x="8920734" y="56387"/>
                </a:moveTo>
                <a:lnTo>
                  <a:pt x="8920734" y="45719"/>
                </a:lnTo>
                <a:lnTo>
                  <a:pt x="8915399" y="51054"/>
                </a:lnTo>
                <a:lnTo>
                  <a:pt x="8915399" y="56387"/>
                </a:lnTo>
                <a:lnTo>
                  <a:pt x="8920734" y="56387"/>
                </a:lnTo>
                <a:close/>
              </a:path>
            </a:pathLst>
          </a:custGeom>
          <a:solidFill>
            <a:srgbClr val="5D6774"/>
          </a:solidFill>
        </p:spPr>
        <p:txBody>
          <a:bodyPr wrap="square" lIns="0" tIns="0" rIns="0" bIns="0" rtlCol="0"/>
          <a:lstStyle/>
          <a:p>
            <a:endParaRPr sz="1588"/>
          </a:p>
        </p:txBody>
      </p:sp>
      <p:sp>
        <p:nvSpPr>
          <p:cNvPr id="21" name="object 21"/>
          <p:cNvSpPr txBox="1"/>
          <p:nvPr/>
        </p:nvSpPr>
        <p:spPr>
          <a:xfrm>
            <a:off x="681990" y="3842483"/>
            <a:ext cx="1659031" cy="663161"/>
          </a:xfrm>
          <a:prstGeom prst="rect">
            <a:avLst/>
          </a:prstGeom>
        </p:spPr>
        <p:txBody>
          <a:bodyPr vert="horz" wrap="square" lIns="0" tIns="11206" rIns="0" bIns="0" rtlCol="0">
            <a:spAutoFit/>
          </a:bodyPr>
          <a:lstStyle/>
          <a:p>
            <a:pPr marL="11206" marR="4483">
              <a:spcBef>
                <a:spcPts val="88"/>
              </a:spcBef>
            </a:pPr>
            <a:r>
              <a:rPr sz="2118" b="1" spc="-4" dirty="0">
                <a:solidFill>
                  <a:schemeClr val="tx2"/>
                </a:solidFill>
                <a:cs typeface="Georgia"/>
              </a:rPr>
              <a:t>Low</a:t>
            </a:r>
            <a:r>
              <a:rPr sz="2118" b="1" spc="-62" dirty="0">
                <a:solidFill>
                  <a:schemeClr val="tx2"/>
                </a:solidFill>
                <a:cs typeface="Georgia"/>
              </a:rPr>
              <a:t> </a:t>
            </a:r>
            <a:r>
              <a:rPr sz="2118" b="1" spc="-4" dirty="0">
                <a:solidFill>
                  <a:schemeClr val="tx2"/>
                </a:solidFill>
                <a:cs typeface="Georgia"/>
              </a:rPr>
              <a:t>Energy  Bluetooth</a:t>
            </a:r>
            <a:endParaRPr sz="2118">
              <a:solidFill>
                <a:schemeClr val="tx2"/>
              </a:solidFill>
              <a:cs typeface="Georgia"/>
            </a:endParaRPr>
          </a:p>
        </p:txBody>
      </p:sp>
      <p:sp>
        <p:nvSpPr>
          <p:cNvPr id="22" name="object 22"/>
          <p:cNvSpPr txBox="1"/>
          <p:nvPr/>
        </p:nvSpPr>
        <p:spPr>
          <a:xfrm>
            <a:off x="2588783" y="3872065"/>
            <a:ext cx="3175746" cy="822254"/>
          </a:xfrm>
          <a:prstGeom prst="rect">
            <a:avLst/>
          </a:prstGeom>
        </p:spPr>
        <p:txBody>
          <a:bodyPr vert="horz" wrap="square" lIns="0" tIns="10646" rIns="0" bIns="0" rtlCol="0">
            <a:spAutoFit/>
          </a:bodyPr>
          <a:lstStyle/>
          <a:p>
            <a:pPr marL="262792" marR="4483" indent="-251585">
              <a:spcBef>
                <a:spcPts val="84"/>
              </a:spcBef>
              <a:buClr>
                <a:srgbClr val="002060"/>
              </a:buClr>
              <a:buFont typeface="Wingdings"/>
              <a:buChar char=""/>
              <a:tabLst>
                <a:tab pos="262792" algn="l"/>
                <a:tab pos="263352" algn="l"/>
              </a:tabLst>
            </a:pPr>
            <a:r>
              <a:rPr sz="1235" spc="-9" dirty="0">
                <a:solidFill>
                  <a:schemeClr val="tx2"/>
                </a:solidFill>
                <a:cs typeface="Georgia"/>
              </a:rPr>
              <a:t>Reusable Transmitter </a:t>
            </a:r>
            <a:r>
              <a:rPr sz="1235" spc="-4" dirty="0">
                <a:solidFill>
                  <a:schemeClr val="tx2"/>
                </a:solidFill>
                <a:cs typeface="Georgia"/>
              </a:rPr>
              <a:t>with </a:t>
            </a:r>
            <a:r>
              <a:rPr sz="1235" spc="-9" dirty="0">
                <a:solidFill>
                  <a:schemeClr val="tx2"/>
                </a:solidFill>
                <a:cs typeface="Georgia"/>
              </a:rPr>
              <a:t>internal power  </a:t>
            </a:r>
            <a:r>
              <a:rPr sz="1235" spc="-4" dirty="0">
                <a:solidFill>
                  <a:schemeClr val="tx2"/>
                </a:solidFill>
                <a:cs typeface="Georgia"/>
              </a:rPr>
              <a:t>source</a:t>
            </a:r>
            <a:endParaRPr sz="1235">
              <a:solidFill>
                <a:schemeClr val="tx2"/>
              </a:solidFill>
              <a:cs typeface="Georgia"/>
            </a:endParaRPr>
          </a:p>
          <a:p>
            <a:pPr marL="262792" indent="-251585">
              <a:spcBef>
                <a:spcPts val="172"/>
              </a:spcBef>
              <a:buClr>
                <a:srgbClr val="002060"/>
              </a:buClr>
              <a:buFont typeface="Wingdings"/>
              <a:buChar char=""/>
              <a:tabLst>
                <a:tab pos="262792" algn="l"/>
                <a:tab pos="263352" algn="l"/>
              </a:tabLst>
            </a:pPr>
            <a:r>
              <a:rPr sz="1235" spc="-4" dirty="0">
                <a:solidFill>
                  <a:schemeClr val="tx2"/>
                </a:solidFill>
                <a:cs typeface="Georgia"/>
              </a:rPr>
              <a:t>Smaller Form Factor than Active</a:t>
            </a:r>
            <a:r>
              <a:rPr sz="1235" spc="44" dirty="0">
                <a:solidFill>
                  <a:schemeClr val="tx2"/>
                </a:solidFill>
                <a:cs typeface="Georgia"/>
              </a:rPr>
              <a:t> </a:t>
            </a:r>
            <a:r>
              <a:rPr sz="1235" spc="-4" dirty="0">
                <a:solidFill>
                  <a:schemeClr val="tx2"/>
                </a:solidFill>
                <a:cs typeface="Georgia"/>
              </a:rPr>
              <a:t>RFID</a:t>
            </a:r>
            <a:endParaRPr sz="1235">
              <a:solidFill>
                <a:schemeClr val="tx2"/>
              </a:solidFill>
              <a:cs typeface="Georgia"/>
            </a:endParaRPr>
          </a:p>
          <a:p>
            <a:pPr marL="262792" indent="-251585">
              <a:spcBef>
                <a:spcPts val="180"/>
              </a:spcBef>
              <a:buClr>
                <a:srgbClr val="002060"/>
              </a:buClr>
              <a:buFont typeface="Wingdings"/>
              <a:buChar char=""/>
              <a:tabLst>
                <a:tab pos="262792" algn="l"/>
                <a:tab pos="263352" algn="l"/>
              </a:tabLst>
            </a:pPr>
            <a:r>
              <a:rPr sz="1235" spc="-9" dirty="0">
                <a:solidFill>
                  <a:schemeClr val="tx2"/>
                </a:solidFill>
                <a:cs typeface="Georgia"/>
              </a:rPr>
              <a:t>Smartphone</a:t>
            </a:r>
            <a:r>
              <a:rPr sz="1235" spc="-18" dirty="0">
                <a:solidFill>
                  <a:schemeClr val="tx2"/>
                </a:solidFill>
                <a:cs typeface="Georgia"/>
              </a:rPr>
              <a:t> </a:t>
            </a:r>
            <a:r>
              <a:rPr sz="1235" spc="-9" dirty="0">
                <a:solidFill>
                  <a:schemeClr val="tx2"/>
                </a:solidFill>
                <a:cs typeface="Georgia"/>
              </a:rPr>
              <a:t>Compatible</a:t>
            </a:r>
            <a:endParaRPr sz="1235">
              <a:solidFill>
                <a:schemeClr val="tx2"/>
              </a:solidFill>
              <a:cs typeface="Georgia"/>
            </a:endParaRPr>
          </a:p>
        </p:txBody>
      </p:sp>
      <p:sp>
        <p:nvSpPr>
          <p:cNvPr id="23" name="object 23"/>
          <p:cNvSpPr/>
          <p:nvPr/>
        </p:nvSpPr>
        <p:spPr>
          <a:xfrm>
            <a:off x="6214559" y="2875413"/>
            <a:ext cx="2184474" cy="1527585"/>
          </a:xfrm>
          <a:prstGeom prst="rect">
            <a:avLst/>
          </a:prstGeom>
          <a:blipFill>
            <a:blip r:embed="rId3" cstate="print"/>
            <a:stretch>
              <a:fillRect/>
            </a:stretch>
          </a:blipFill>
        </p:spPr>
        <p:txBody>
          <a:bodyPr wrap="square" lIns="0" tIns="0" rIns="0" bIns="0" rtlCol="0"/>
          <a:lstStyle/>
          <a:p>
            <a:endParaRPr sz="1588"/>
          </a:p>
        </p:txBody>
      </p:sp>
      <p:sp>
        <p:nvSpPr>
          <p:cNvPr id="27" name="object 27"/>
          <p:cNvSpPr/>
          <p:nvPr/>
        </p:nvSpPr>
        <p:spPr>
          <a:xfrm>
            <a:off x="6636125" y="1458095"/>
            <a:ext cx="1230405" cy="921796"/>
          </a:xfrm>
          <a:prstGeom prst="rect">
            <a:avLst/>
          </a:prstGeom>
          <a:blipFill>
            <a:blip r:embed="rId4"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237484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632040" y="739587"/>
            <a:ext cx="0" cy="5486400"/>
          </a:xfrm>
          <a:custGeom>
            <a:avLst/>
            <a:gdLst/>
            <a:ahLst/>
            <a:cxnLst/>
            <a:rect l="l" t="t" r="r" b="b"/>
            <a:pathLst>
              <a:path h="5291455">
                <a:moveTo>
                  <a:pt x="0" y="0"/>
                </a:moveTo>
                <a:lnTo>
                  <a:pt x="0" y="5291328"/>
                </a:lnTo>
              </a:path>
            </a:pathLst>
          </a:custGeom>
          <a:ln w="52577">
            <a:solidFill>
              <a:srgbClr val="000000"/>
            </a:solidFill>
          </a:ln>
        </p:spPr>
        <p:txBody>
          <a:bodyPr wrap="square" lIns="0" tIns="0" rIns="0" bIns="0" rtlCol="0"/>
          <a:lstStyle/>
          <a:p>
            <a:pPr algn="ctr" defTabSz="806867">
              <a:defRPr/>
            </a:pPr>
            <a:endParaRPr sz="1600">
              <a:solidFill>
                <a:prstClr val="black"/>
              </a:solidFill>
            </a:endParaRPr>
          </a:p>
        </p:txBody>
      </p:sp>
      <p:sp>
        <p:nvSpPr>
          <p:cNvPr id="7" name="object 7"/>
          <p:cNvSpPr/>
          <p:nvPr/>
        </p:nvSpPr>
        <p:spPr>
          <a:xfrm>
            <a:off x="2362839" y="739588"/>
            <a:ext cx="75640" cy="5486400"/>
          </a:xfrm>
          <a:custGeom>
            <a:avLst/>
            <a:gdLst/>
            <a:ahLst/>
            <a:cxnLst/>
            <a:rect l="l" t="t" r="r" b="b"/>
            <a:pathLst>
              <a:path w="85725" h="5305425">
                <a:moveTo>
                  <a:pt x="85344" y="5305044"/>
                </a:moveTo>
                <a:lnTo>
                  <a:pt x="38100" y="0"/>
                </a:lnTo>
                <a:lnTo>
                  <a:pt x="0" y="762"/>
                </a:lnTo>
                <a:lnTo>
                  <a:pt x="47244" y="5305044"/>
                </a:lnTo>
                <a:lnTo>
                  <a:pt x="85344" y="5305044"/>
                </a:lnTo>
                <a:close/>
              </a:path>
            </a:pathLst>
          </a:custGeom>
          <a:solidFill>
            <a:srgbClr val="000000"/>
          </a:solidFill>
        </p:spPr>
        <p:txBody>
          <a:bodyPr wrap="square" lIns="0" tIns="0" rIns="0" bIns="0" rtlCol="0"/>
          <a:lstStyle/>
          <a:p>
            <a:pPr algn="ctr" defTabSz="806867">
              <a:defRPr/>
            </a:pPr>
            <a:endParaRPr sz="1600">
              <a:solidFill>
                <a:prstClr val="black"/>
              </a:solidFill>
            </a:endParaRPr>
          </a:p>
        </p:txBody>
      </p:sp>
      <p:sp>
        <p:nvSpPr>
          <p:cNvPr id="8" name="object 8"/>
          <p:cNvSpPr/>
          <p:nvPr/>
        </p:nvSpPr>
        <p:spPr>
          <a:xfrm>
            <a:off x="1607592" y="2559476"/>
            <a:ext cx="1823312" cy="863488"/>
          </a:xfrm>
          <a:prstGeom prst="rect">
            <a:avLst/>
          </a:prstGeom>
          <a:blipFill>
            <a:blip r:embed="rId2" cstate="print"/>
            <a:stretch>
              <a:fillRect/>
            </a:stretch>
          </a:blipFill>
        </p:spPr>
        <p:txBody>
          <a:bodyPr wrap="square" lIns="0" tIns="0" rIns="0" bIns="0" rtlCol="0"/>
          <a:lstStyle/>
          <a:p>
            <a:pPr algn="ctr" defTabSz="806867">
              <a:defRPr/>
            </a:pPr>
            <a:endParaRPr sz="1600">
              <a:solidFill>
                <a:prstClr val="black"/>
              </a:solidFill>
            </a:endParaRPr>
          </a:p>
        </p:txBody>
      </p:sp>
      <p:sp>
        <p:nvSpPr>
          <p:cNvPr id="9" name="object 9"/>
          <p:cNvSpPr/>
          <p:nvPr/>
        </p:nvSpPr>
        <p:spPr>
          <a:xfrm>
            <a:off x="336177" y="1382133"/>
            <a:ext cx="1926290" cy="864701"/>
          </a:xfrm>
          <a:prstGeom prst="rect">
            <a:avLst/>
          </a:prstGeom>
          <a:blipFill>
            <a:blip r:embed="rId3" cstate="print"/>
            <a:stretch>
              <a:fillRect/>
            </a:stretch>
          </a:blipFill>
        </p:spPr>
        <p:txBody>
          <a:bodyPr wrap="square" lIns="0" tIns="0" rIns="0" bIns="0" rtlCol="0"/>
          <a:lstStyle/>
          <a:p>
            <a:pPr algn="ctr" defTabSz="806867">
              <a:defRPr/>
            </a:pPr>
            <a:endParaRPr sz="1600">
              <a:solidFill>
                <a:prstClr val="black"/>
              </a:solidFill>
            </a:endParaRPr>
          </a:p>
        </p:txBody>
      </p:sp>
      <p:sp>
        <p:nvSpPr>
          <p:cNvPr id="10" name="object 10"/>
          <p:cNvSpPr/>
          <p:nvPr/>
        </p:nvSpPr>
        <p:spPr>
          <a:xfrm>
            <a:off x="6263766" y="1179338"/>
            <a:ext cx="1172183" cy="1004216"/>
          </a:xfrm>
          <a:prstGeom prst="rect">
            <a:avLst/>
          </a:prstGeom>
          <a:blipFill>
            <a:blip r:embed="rId4" cstate="print"/>
            <a:stretch>
              <a:fillRect/>
            </a:stretch>
          </a:blipFill>
        </p:spPr>
        <p:txBody>
          <a:bodyPr wrap="square" lIns="0" tIns="0" rIns="0" bIns="0" rtlCol="0"/>
          <a:lstStyle/>
          <a:p>
            <a:pPr algn="ctr" defTabSz="806867">
              <a:defRPr/>
            </a:pPr>
            <a:endParaRPr sz="1600">
              <a:solidFill>
                <a:prstClr val="black"/>
              </a:solidFill>
            </a:endParaRPr>
          </a:p>
        </p:txBody>
      </p:sp>
      <p:sp>
        <p:nvSpPr>
          <p:cNvPr id="11" name="object 11"/>
          <p:cNvSpPr/>
          <p:nvPr/>
        </p:nvSpPr>
        <p:spPr>
          <a:xfrm>
            <a:off x="7617252" y="1206528"/>
            <a:ext cx="1195438" cy="852791"/>
          </a:xfrm>
          <a:prstGeom prst="rect">
            <a:avLst/>
          </a:prstGeom>
          <a:blipFill>
            <a:blip r:embed="rId5" cstate="print"/>
            <a:stretch>
              <a:fillRect/>
            </a:stretch>
          </a:blipFill>
        </p:spPr>
        <p:txBody>
          <a:bodyPr wrap="square" lIns="0" tIns="0" rIns="0" bIns="0" rtlCol="0"/>
          <a:lstStyle/>
          <a:p>
            <a:pPr algn="ctr" defTabSz="806867">
              <a:defRPr/>
            </a:pPr>
            <a:endParaRPr sz="1600">
              <a:solidFill>
                <a:prstClr val="black"/>
              </a:solidFill>
            </a:endParaRPr>
          </a:p>
        </p:txBody>
      </p:sp>
      <p:sp>
        <p:nvSpPr>
          <p:cNvPr id="14" name="object 14"/>
          <p:cNvSpPr txBox="1"/>
          <p:nvPr/>
        </p:nvSpPr>
        <p:spPr>
          <a:xfrm>
            <a:off x="1153297" y="739587"/>
            <a:ext cx="457199" cy="255678"/>
          </a:xfrm>
          <a:prstGeom prst="rect">
            <a:avLst/>
          </a:prstGeom>
        </p:spPr>
        <p:txBody>
          <a:bodyPr vert="horz" wrap="square" lIns="0" tIns="11206" rIns="0" bIns="0" rtlCol="0">
            <a:spAutoFit/>
          </a:bodyPr>
          <a:lstStyle/>
          <a:p>
            <a:pPr marL="11206" algn="ctr" defTabSz="806867">
              <a:spcBef>
                <a:spcPts val="88"/>
              </a:spcBef>
              <a:defRPr/>
            </a:pPr>
            <a:r>
              <a:rPr sz="1600" b="1" spc="-9" dirty="0">
                <a:solidFill>
                  <a:schemeClr val="bg1">
                    <a:lumMod val="95000"/>
                  </a:schemeClr>
                </a:solidFill>
                <a:cs typeface="Georgia"/>
              </a:rPr>
              <a:t>GPS</a:t>
            </a:r>
            <a:endParaRPr sz="1600" dirty="0">
              <a:solidFill>
                <a:schemeClr val="bg1">
                  <a:lumMod val="95000"/>
                </a:schemeClr>
              </a:solidFill>
              <a:cs typeface="Georgia"/>
            </a:endParaRPr>
          </a:p>
        </p:txBody>
      </p:sp>
      <p:sp>
        <p:nvSpPr>
          <p:cNvPr id="15" name="object 15"/>
          <p:cNvSpPr txBox="1"/>
          <p:nvPr/>
        </p:nvSpPr>
        <p:spPr>
          <a:xfrm>
            <a:off x="2622177" y="739587"/>
            <a:ext cx="1269626" cy="255678"/>
          </a:xfrm>
          <a:prstGeom prst="rect">
            <a:avLst/>
          </a:prstGeom>
        </p:spPr>
        <p:txBody>
          <a:bodyPr vert="horz" wrap="square" lIns="0" tIns="11206" rIns="0" bIns="0" rtlCol="0">
            <a:spAutoFit/>
          </a:bodyPr>
          <a:lstStyle/>
          <a:p>
            <a:pPr marL="11206" algn="ctr" defTabSz="806867">
              <a:spcBef>
                <a:spcPts val="88"/>
              </a:spcBef>
              <a:defRPr/>
            </a:pPr>
            <a:r>
              <a:rPr sz="1600" b="1" spc="-4" dirty="0">
                <a:solidFill>
                  <a:schemeClr val="bg1">
                    <a:lumMod val="95000"/>
                  </a:schemeClr>
                </a:solidFill>
                <a:cs typeface="Georgia"/>
              </a:rPr>
              <a:t>Active</a:t>
            </a:r>
            <a:r>
              <a:rPr sz="1600" b="1" spc="-62" dirty="0">
                <a:solidFill>
                  <a:schemeClr val="bg1">
                    <a:lumMod val="95000"/>
                  </a:schemeClr>
                </a:solidFill>
                <a:cs typeface="Georgia"/>
              </a:rPr>
              <a:t> </a:t>
            </a:r>
            <a:r>
              <a:rPr sz="1600" b="1" spc="-9" dirty="0">
                <a:solidFill>
                  <a:schemeClr val="bg1">
                    <a:lumMod val="95000"/>
                  </a:schemeClr>
                </a:solidFill>
                <a:cs typeface="Georgia"/>
              </a:rPr>
              <a:t>RFID</a:t>
            </a:r>
            <a:endParaRPr sz="1600" dirty="0">
              <a:solidFill>
                <a:schemeClr val="bg1">
                  <a:lumMod val="95000"/>
                </a:schemeClr>
              </a:solidFill>
              <a:cs typeface="Georgia"/>
            </a:endParaRPr>
          </a:p>
        </p:txBody>
      </p:sp>
      <p:sp>
        <p:nvSpPr>
          <p:cNvPr id="16" name="object 16"/>
          <p:cNvSpPr txBox="1"/>
          <p:nvPr/>
        </p:nvSpPr>
        <p:spPr>
          <a:xfrm>
            <a:off x="716673" y="2211456"/>
            <a:ext cx="1234328" cy="226194"/>
          </a:xfrm>
          <a:prstGeom prst="rect">
            <a:avLst/>
          </a:prstGeom>
        </p:spPr>
        <p:txBody>
          <a:bodyPr vert="horz" wrap="square" lIns="0" tIns="10646" rIns="0" bIns="0" rtlCol="0">
            <a:spAutoFit/>
          </a:bodyPr>
          <a:lstStyle/>
          <a:p>
            <a:pPr marL="11206" algn="ctr" defTabSz="806867">
              <a:spcBef>
                <a:spcPts val="84"/>
              </a:spcBef>
              <a:defRPr/>
            </a:pPr>
            <a:r>
              <a:rPr sz="1400" b="1" spc="-9" dirty="0">
                <a:solidFill>
                  <a:prstClr val="black"/>
                </a:solidFill>
                <a:cs typeface="Georgia"/>
              </a:rPr>
              <a:t>Tractor</a:t>
            </a:r>
            <a:r>
              <a:rPr sz="1400" b="1" spc="-26" dirty="0">
                <a:solidFill>
                  <a:prstClr val="black"/>
                </a:solidFill>
                <a:cs typeface="Georgia"/>
              </a:rPr>
              <a:t> </a:t>
            </a:r>
            <a:r>
              <a:rPr sz="1400" b="1" spc="-9" dirty="0">
                <a:solidFill>
                  <a:prstClr val="black"/>
                </a:solidFill>
                <a:cs typeface="Georgia"/>
              </a:rPr>
              <a:t>Trailer</a:t>
            </a:r>
            <a:endParaRPr sz="1400">
              <a:solidFill>
                <a:prstClr val="black"/>
              </a:solidFill>
              <a:cs typeface="Georgia"/>
            </a:endParaRPr>
          </a:p>
        </p:txBody>
      </p:sp>
      <p:sp>
        <p:nvSpPr>
          <p:cNvPr id="17" name="object 17"/>
          <p:cNvSpPr txBox="1"/>
          <p:nvPr/>
        </p:nvSpPr>
        <p:spPr>
          <a:xfrm>
            <a:off x="1676065" y="3420036"/>
            <a:ext cx="1599640" cy="226194"/>
          </a:xfrm>
          <a:prstGeom prst="rect">
            <a:avLst/>
          </a:prstGeom>
        </p:spPr>
        <p:txBody>
          <a:bodyPr vert="horz" wrap="square" lIns="0" tIns="10646" rIns="0" bIns="0" rtlCol="0">
            <a:spAutoFit/>
          </a:bodyPr>
          <a:lstStyle/>
          <a:p>
            <a:pPr marL="11206" algn="ctr" defTabSz="806867">
              <a:spcBef>
                <a:spcPts val="84"/>
              </a:spcBef>
              <a:defRPr/>
            </a:pPr>
            <a:r>
              <a:rPr sz="1400" b="1" spc="-4" dirty="0">
                <a:solidFill>
                  <a:prstClr val="black"/>
                </a:solidFill>
                <a:cs typeface="Georgia"/>
              </a:rPr>
              <a:t>Shipping</a:t>
            </a:r>
            <a:r>
              <a:rPr sz="1400" b="1" spc="-13" dirty="0">
                <a:solidFill>
                  <a:prstClr val="black"/>
                </a:solidFill>
                <a:cs typeface="Georgia"/>
              </a:rPr>
              <a:t> </a:t>
            </a:r>
            <a:r>
              <a:rPr sz="1400" b="1" spc="-4" dirty="0">
                <a:solidFill>
                  <a:prstClr val="black"/>
                </a:solidFill>
                <a:cs typeface="Georgia"/>
              </a:rPr>
              <a:t>Container</a:t>
            </a:r>
            <a:endParaRPr sz="1400" dirty="0">
              <a:solidFill>
                <a:prstClr val="black"/>
              </a:solidFill>
              <a:cs typeface="Georgia"/>
            </a:endParaRPr>
          </a:p>
        </p:txBody>
      </p:sp>
      <p:sp>
        <p:nvSpPr>
          <p:cNvPr id="18" name="object 18"/>
          <p:cNvSpPr txBox="1"/>
          <p:nvPr/>
        </p:nvSpPr>
        <p:spPr>
          <a:xfrm>
            <a:off x="4235824" y="739587"/>
            <a:ext cx="2364762" cy="255678"/>
          </a:xfrm>
          <a:prstGeom prst="rect">
            <a:avLst/>
          </a:prstGeom>
        </p:spPr>
        <p:txBody>
          <a:bodyPr vert="horz" wrap="square" lIns="0" tIns="11206" rIns="0" bIns="0" rtlCol="0">
            <a:spAutoFit/>
          </a:bodyPr>
          <a:lstStyle/>
          <a:p>
            <a:pPr marL="11206" marR="4483" algn="ctr" defTabSz="806867">
              <a:spcBef>
                <a:spcPts val="88"/>
              </a:spcBef>
              <a:defRPr/>
            </a:pPr>
            <a:r>
              <a:rPr sz="1600" b="1" spc="-4" dirty="0">
                <a:solidFill>
                  <a:schemeClr val="bg1">
                    <a:lumMod val="95000"/>
                  </a:schemeClr>
                </a:solidFill>
                <a:cs typeface="Georgia"/>
              </a:rPr>
              <a:t>Low</a:t>
            </a:r>
            <a:r>
              <a:rPr sz="1600" b="1" spc="-71" dirty="0">
                <a:solidFill>
                  <a:schemeClr val="bg1">
                    <a:lumMod val="95000"/>
                  </a:schemeClr>
                </a:solidFill>
                <a:cs typeface="Georgia"/>
              </a:rPr>
              <a:t> </a:t>
            </a:r>
            <a:r>
              <a:rPr sz="1600" b="1" dirty="0">
                <a:solidFill>
                  <a:schemeClr val="bg1">
                    <a:lumMod val="95000"/>
                  </a:schemeClr>
                </a:solidFill>
                <a:cs typeface="Georgia"/>
              </a:rPr>
              <a:t>Energy </a:t>
            </a:r>
            <a:r>
              <a:rPr sz="1600" b="1" spc="-4" dirty="0">
                <a:solidFill>
                  <a:schemeClr val="bg1">
                    <a:lumMod val="95000"/>
                  </a:schemeClr>
                </a:solidFill>
                <a:cs typeface="Georgia"/>
              </a:rPr>
              <a:t>Bluetooth</a:t>
            </a:r>
            <a:endParaRPr sz="1600" dirty="0">
              <a:solidFill>
                <a:schemeClr val="bg1">
                  <a:lumMod val="95000"/>
                </a:schemeClr>
              </a:solidFill>
              <a:cs typeface="Georgia"/>
            </a:endParaRPr>
          </a:p>
        </p:txBody>
      </p:sp>
      <p:sp>
        <p:nvSpPr>
          <p:cNvPr id="19" name="object 19"/>
          <p:cNvSpPr txBox="1"/>
          <p:nvPr/>
        </p:nvSpPr>
        <p:spPr>
          <a:xfrm>
            <a:off x="7059707" y="739587"/>
            <a:ext cx="1399054" cy="255678"/>
          </a:xfrm>
          <a:prstGeom prst="rect">
            <a:avLst/>
          </a:prstGeom>
        </p:spPr>
        <p:txBody>
          <a:bodyPr vert="horz" wrap="square" lIns="0" tIns="11206" rIns="0" bIns="0" rtlCol="0">
            <a:spAutoFit/>
          </a:bodyPr>
          <a:lstStyle/>
          <a:p>
            <a:pPr marL="11206" algn="ctr" defTabSz="806867">
              <a:spcBef>
                <a:spcPts val="88"/>
              </a:spcBef>
              <a:defRPr/>
            </a:pPr>
            <a:r>
              <a:rPr sz="1600" b="1" spc="-4" dirty="0">
                <a:solidFill>
                  <a:schemeClr val="bg1">
                    <a:lumMod val="95000"/>
                  </a:schemeClr>
                </a:solidFill>
                <a:cs typeface="Georgia"/>
              </a:rPr>
              <a:t>Passive</a:t>
            </a:r>
            <a:r>
              <a:rPr sz="1600" b="1" spc="-35" dirty="0">
                <a:solidFill>
                  <a:schemeClr val="bg1">
                    <a:lumMod val="95000"/>
                  </a:schemeClr>
                </a:solidFill>
                <a:cs typeface="Georgia"/>
              </a:rPr>
              <a:t> </a:t>
            </a:r>
            <a:r>
              <a:rPr sz="1600" b="1" spc="-4" dirty="0">
                <a:solidFill>
                  <a:schemeClr val="bg1">
                    <a:lumMod val="95000"/>
                  </a:schemeClr>
                </a:solidFill>
                <a:cs typeface="Georgia"/>
              </a:rPr>
              <a:t>RFID</a:t>
            </a:r>
            <a:endParaRPr sz="1600" dirty="0">
              <a:solidFill>
                <a:schemeClr val="bg1">
                  <a:lumMod val="95000"/>
                </a:schemeClr>
              </a:solidFill>
              <a:cs typeface="Georgia"/>
            </a:endParaRPr>
          </a:p>
        </p:txBody>
      </p:sp>
      <p:sp>
        <p:nvSpPr>
          <p:cNvPr id="20" name="object 20"/>
          <p:cNvSpPr txBox="1"/>
          <p:nvPr/>
        </p:nvSpPr>
        <p:spPr>
          <a:xfrm>
            <a:off x="7562344" y="2000376"/>
            <a:ext cx="1292038" cy="226194"/>
          </a:xfrm>
          <a:prstGeom prst="rect">
            <a:avLst/>
          </a:prstGeom>
        </p:spPr>
        <p:txBody>
          <a:bodyPr vert="horz" wrap="square" lIns="0" tIns="10646" rIns="0" bIns="0" rtlCol="0">
            <a:spAutoFit/>
          </a:bodyPr>
          <a:lstStyle/>
          <a:p>
            <a:pPr marL="11206" algn="ctr" defTabSz="806867">
              <a:spcBef>
                <a:spcPts val="84"/>
              </a:spcBef>
              <a:defRPr/>
            </a:pPr>
            <a:r>
              <a:rPr sz="1400" b="1" spc="-9" dirty="0">
                <a:solidFill>
                  <a:prstClr val="black"/>
                </a:solidFill>
                <a:cs typeface="Georgia"/>
              </a:rPr>
              <a:t>Cartons </a:t>
            </a:r>
            <a:r>
              <a:rPr sz="1400" b="1" spc="-4" dirty="0">
                <a:solidFill>
                  <a:prstClr val="black"/>
                </a:solidFill>
                <a:cs typeface="Georgia"/>
              </a:rPr>
              <a:t>/</a:t>
            </a:r>
            <a:r>
              <a:rPr sz="1400" b="1" spc="-44" dirty="0">
                <a:solidFill>
                  <a:prstClr val="black"/>
                </a:solidFill>
                <a:cs typeface="Georgia"/>
              </a:rPr>
              <a:t> </a:t>
            </a:r>
            <a:r>
              <a:rPr sz="1400" b="1" spc="-9" dirty="0">
                <a:solidFill>
                  <a:prstClr val="black"/>
                </a:solidFill>
                <a:cs typeface="Georgia"/>
              </a:rPr>
              <a:t>Boxes</a:t>
            </a:r>
            <a:r>
              <a:rPr lang="en-US" sz="1400" b="1" spc="-9" dirty="0">
                <a:solidFill>
                  <a:prstClr val="black"/>
                </a:solidFill>
                <a:cs typeface="Georgia"/>
              </a:rPr>
              <a:t>  </a:t>
            </a:r>
            <a:endParaRPr sz="1400" dirty="0">
              <a:solidFill>
                <a:prstClr val="black"/>
              </a:solidFill>
              <a:cs typeface="Georgia"/>
            </a:endParaRPr>
          </a:p>
        </p:txBody>
      </p:sp>
      <p:sp>
        <p:nvSpPr>
          <p:cNvPr id="22" name="object 22"/>
          <p:cNvSpPr/>
          <p:nvPr/>
        </p:nvSpPr>
        <p:spPr>
          <a:xfrm>
            <a:off x="4974845" y="1344706"/>
            <a:ext cx="913279" cy="624131"/>
          </a:xfrm>
          <a:prstGeom prst="rect">
            <a:avLst/>
          </a:prstGeom>
          <a:blipFill>
            <a:blip r:embed="rId6" cstate="print"/>
            <a:stretch>
              <a:fillRect/>
            </a:stretch>
          </a:blipFill>
        </p:spPr>
        <p:txBody>
          <a:bodyPr wrap="square" lIns="0" tIns="0" rIns="0" bIns="0" rtlCol="0"/>
          <a:lstStyle/>
          <a:p>
            <a:pPr algn="ctr" defTabSz="806867">
              <a:defRPr/>
            </a:pPr>
            <a:endParaRPr sz="1600">
              <a:solidFill>
                <a:prstClr val="black"/>
              </a:solidFill>
            </a:endParaRPr>
          </a:p>
        </p:txBody>
      </p:sp>
      <p:sp>
        <p:nvSpPr>
          <p:cNvPr id="23" name="object 23"/>
          <p:cNvSpPr txBox="1"/>
          <p:nvPr/>
        </p:nvSpPr>
        <p:spPr>
          <a:xfrm>
            <a:off x="4262761" y="1973206"/>
            <a:ext cx="1625362" cy="226194"/>
          </a:xfrm>
          <a:prstGeom prst="rect">
            <a:avLst/>
          </a:prstGeom>
        </p:spPr>
        <p:txBody>
          <a:bodyPr vert="horz" wrap="square" lIns="0" tIns="10646" rIns="0" bIns="0" rtlCol="0">
            <a:spAutoFit/>
          </a:bodyPr>
          <a:lstStyle/>
          <a:p>
            <a:pPr marL="11113" marR="4483" indent="-11113" algn="ctr" defTabSz="806867">
              <a:spcBef>
                <a:spcPts val="84"/>
              </a:spcBef>
              <a:defRPr/>
            </a:pPr>
            <a:r>
              <a:rPr sz="1400" b="1" spc="-9" dirty="0">
                <a:solidFill>
                  <a:prstClr val="black"/>
                </a:solidFill>
                <a:cs typeface="Georgia"/>
              </a:rPr>
              <a:t>Metal  </a:t>
            </a:r>
            <a:r>
              <a:rPr sz="1400" b="1" spc="-4" dirty="0">
                <a:solidFill>
                  <a:prstClr val="black"/>
                </a:solidFill>
                <a:cs typeface="Georgia"/>
              </a:rPr>
              <a:t>Containers</a:t>
            </a:r>
            <a:endParaRPr sz="1400" dirty="0">
              <a:solidFill>
                <a:prstClr val="black"/>
              </a:solidFill>
              <a:cs typeface="Georgia"/>
            </a:endParaRPr>
          </a:p>
        </p:txBody>
      </p:sp>
      <p:sp>
        <p:nvSpPr>
          <p:cNvPr id="24" name="object 24"/>
          <p:cNvSpPr/>
          <p:nvPr/>
        </p:nvSpPr>
        <p:spPr>
          <a:xfrm>
            <a:off x="4092135" y="739588"/>
            <a:ext cx="72838" cy="5486400"/>
          </a:xfrm>
          <a:custGeom>
            <a:avLst/>
            <a:gdLst/>
            <a:ahLst/>
            <a:cxnLst/>
            <a:rect l="l" t="t" r="r" b="b"/>
            <a:pathLst>
              <a:path w="82550" h="5335270">
                <a:moveTo>
                  <a:pt x="82296" y="5334762"/>
                </a:moveTo>
                <a:lnTo>
                  <a:pt x="38100" y="0"/>
                </a:lnTo>
                <a:lnTo>
                  <a:pt x="0" y="762"/>
                </a:lnTo>
                <a:lnTo>
                  <a:pt x="44196" y="5334762"/>
                </a:lnTo>
                <a:lnTo>
                  <a:pt x="82296" y="5334762"/>
                </a:lnTo>
                <a:close/>
              </a:path>
            </a:pathLst>
          </a:custGeom>
          <a:solidFill>
            <a:srgbClr val="000000"/>
          </a:solidFill>
        </p:spPr>
        <p:txBody>
          <a:bodyPr wrap="square" lIns="0" tIns="0" rIns="0" bIns="0" rtlCol="0"/>
          <a:lstStyle/>
          <a:p>
            <a:pPr algn="ctr" defTabSz="806867">
              <a:defRPr/>
            </a:pPr>
            <a:endParaRPr sz="1600">
              <a:solidFill>
                <a:prstClr val="black"/>
              </a:solidFill>
            </a:endParaRPr>
          </a:p>
        </p:txBody>
      </p:sp>
      <p:sp>
        <p:nvSpPr>
          <p:cNvPr id="25" name="object 25"/>
          <p:cNvSpPr txBox="1"/>
          <p:nvPr/>
        </p:nvSpPr>
        <p:spPr>
          <a:xfrm>
            <a:off x="6228159" y="2163392"/>
            <a:ext cx="1337422" cy="226194"/>
          </a:xfrm>
          <a:prstGeom prst="rect">
            <a:avLst/>
          </a:prstGeom>
        </p:spPr>
        <p:txBody>
          <a:bodyPr vert="horz" wrap="square" lIns="0" tIns="10646" rIns="0" bIns="0" rtlCol="0">
            <a:spAutoFit/>
          </a:bodyPr>
          <a:lstStyle/>
          <a:p>
            <a:pPr marL="11206" algn="ctr" defTabSz="806867">
              <a:spcBef>
                <a:spcPts val="84"/>
              </a:spcBef>
              <a:defRPr/>
            </a:pPr>
            <a:r>
              <a:rPr sz="1400" b="1" spc="-4" dirty="0">
                <a:solidFill>
                  <a:prstClr val="black"/>
                </a:solidFill>
                <a:cs typeface="Georgia"/>
              </a:rPr>
              <a:t>Pallets w/</a:t>
            </a:r>
            <a:r>
              <a:rPr sz="1400" b="1" spc="-22" dirty="0">
                <a:solidFill>
                  <a:prstClr val="black"/>
                </a:solidFill>
                <a:cs typeface="Georgia"/>
              </a:rPr>
              <a:t> </a:t>
            </a:r>
            <a:r>
              <a:rPr sz="1400" b="1" spc="-4" dirty="0">
                <a:solidFill>
                  <a:prstClr val="black"/>
                </a:solidFill>
                <a:cs typeface="Georgia"/>
              </a:rPr>
              <a:t>Boxes</a:t>
            </a:r>
            <a:endParaRPr sz="1400" dirty="0">
              <a:solidFill>
                <a:prstClr val="black"/>
              </a:solidFill>
              <a:cs typeface="Georgia"/>
            </a:endParaRPr>
          </a:p>
        </p:txBody>
      </p:sp>
      <p:sp>
        <p:nvSpPr>
          <p:cNvPr id="26" name="object 26"/>
          <p:cNvSpPr/>
          <p:nvPr/>
        </p:nvSpPr>
        <p:spPr>
          <a:xfrm>
            <a:off x="3424145" y="4218481"/>
            <a:ext cx="1421143" cy="1057835"/>
          </a:xfrm>
          <a:prstGeom prst="rect">
            <a:avLst/>
          </a:prstGeom>
          <a:blipFill>
            <a:blip r:embed="rId7" cstate="print"/>
            <a:stretch>
              <a:fillRect/>
            </a:stretch>
          </a:blipFill>
        </p:spPr>
        <p:txBody>
          <a:bodyPr wrap="square" lIns="0" tIns="0" rIns="0" bIns="0" rtlCol="0"/>
          <a:lstStyle/>
          <a:p>
            <a:pPr algn="ctr" defTabSz="806867">
              <a:defRPr/>
            </a:pPr>
            <a:endParaRPr sz="1600">
              <a:solidFill>
                <a:prstClr val="black"/>
              </a:solidFill>
            </a:endParaRPr>
          </a:p>
        </p:txBody>
      </p:sp>
      <p:sp>
        <p:nvSpPr>
          <p:cNvPr id="27" name="object 27"/>
          <p:cNvSpPr txBox="1"/>
          <p:nvPr/>
        </p:nvSpPr>
        <p:spPr>
          <a:xfrm>
            <a:off x="3727662" y="5244872"/>
            <a:ext cx="814107" cy="226194"/>
          </a:xfrm>
          <a:prstGeom prst="rect">
            <a:avLst/>
          </a:prstGeom>
        </p:spPr>
        <p:txBody>
          <a:bodyPr vert="horz" wrap="square" lIns="0" tIns="10646" rIns="0" bIns="0" rtlCol="0">
            <a:spAutoFit/>
          </a:bodyPr>
          <a:lstStyle/>
          <a:p>
            <a:pPr marL="11206" algn="ctr" defTabSz="806867">
              <a:spcBef>
                <a:spcPts val="84"/>
              </a:spcBef>
              <a:defRPr/>
            </a:pPr>
            <a:r>
              <a:rPr sz="1400" b="1" spc="-9" dirty="0">
                <a:solidFill>
                  <a:prstClr val="black"/>
                </a:solidFill>
                <a:cs typeface="Georgia"/>
              </a:rPr>
              <a:t>Fork</a:t>
            </a:r>
            <a:r>
              <a:rPr sz="1400" b="1" spc="-62" dirty="0">
                <a:solidFill>
                  <a:prstClr val="black"/>
                </a:solidFill>
                <a:cs typeface="Georgia"/>
              </a:rPr>
              <a:t> </a:t>
            </a:r>
            <a:r>
              <a:rPr sz="1400" b="1" spc="-4" dirty="0">
                <a:solidFill>
                  <a:prstClr val="black"/>
                </a:solidFill>
                <a:cs typeface="Georgia"/>
              </a:rPr>
              <a:t>Lifts</a:t>
            </a:r>
            <a:endParaRPr sz="1400">
              <a:solidFill>
                <a:prstClr val="black"/>
              </a:solidFill>
              <a:cs typeface="Georgia"/>
            </a:endParaRPr>
          </a:p>
        </p:txBody>
      </p:sp>
      <p:sp>
        <p:nvSpPr>
          <p:cNvPr id="28" name="object 28"/>
          <p:cNvSpPr txBox="1">
            <a:spLocks noGrp="1"/>
          </p:cNvSpPr>
          <p:nvPr>
            <p:ph type="title" idx="4294967295"/>
          </p:nvPr>
        </p:nvSpPr>
        <p:spPr>
          <a:xfrm>
            <a:off x="470647" y="134471"/>
            <a:ext cx="8109697" cy="503758"/>
          </a:xfrm>
          <a:prstGeom prst="rect">
            <a:avLst/>
          </a:prstGeom>
        </p:spPr>
        <p:txBody>
          <a:bodyPr vert="horz" wrap="square" lIns="0" tIns="11206" rIns="0" bIns="0" rtlCol="0">
            <a:spAutoFit/>
          </a:bodyPr>
          <a:lstStyle/>
          <a:p>
            <a:pPr marL="11206" algn="ctr">
              <a:lnSpc>
                <a:spcPct val="100000"/>
              </a:lnSpc>
              <a:spcBef>
                <a:spcPts val="88"/>
              </a:spcBef>
            </a:pPr>
            <a:r>
              <a:rPr sz="3200" b="1" spc="-4" dirty="0">
                <a:solidFill>
                  <a:schemeClr val="bg1">
                    <a:lumMod val="95000"/>
                  </a:schemeClr>
                </a:solidFill>
                <a:latin typeface="+mn-lt"/>
              </a:rPr>
              <a:t>RFID Overview </a:t>
            </a:r>
            <a:r>
              <a:rPr sz="3200" b="1" dirty="0">
                <a:solidFill>
                  <a:schemeClr val="bg1">
                    <a:lumMod val="95000"/>
                  </a:schemeClr>
                </a:solidFill>
                <a:latin typeface="+mn-lt"/>
              </a:rPr>
              <a:t>– Technologies</a:t>
            </a:r>
            <a:r>
              <a:rPr sz="3200" b="1" spc="-71" dirty="0">
                <a:solidFill>
                  <a:schemeClr val="bg1">
                    <a:lumMod val="95000"/>
                  </a:schemeClr>
                </a:solidFill>
                <a:latin typeface="+mn-lt"/>
              </a:rPr>
              <a:t> </a:t>
            </a:r>
            <a:r>
              <a:rPr sz="3200" b="1" spc="-4" dirty="0">
                <a:solidFill>
                  <a:schemeClr val="bg1">
                    <a:lumMod val="95000"/>
                  </a:schemeClr>
                </a:solidFill>
                <a:latin typeface="+mn-lt"/>
              </a:rPr>
              <a:t>Available</a:t>
            </a:r>
            <a:endParaRPr sz="3200" b="1" dirty="0">
              <a:solidFill>
                <a:schemeClr val="bg1">
                  <a:lumMod val="95000"/>
                </a:schemeClr>
              </a:solidFill>
              <a:latin typeface="+mn-lt"/>
            </a:endParaRPr>
          </a:p>
        </p:txBody>
      </p:sp>
      <p:pic>
        <p:nvPicPr>
          <p:cNvPr id="13" name="Picture 12">
            <a:extLst>
              <a:ext uri="{FF2B5EF4-FFF2-40B4-BE49-F238E27FC236}">
                <a16:creationId xmlns:a16="http://schemas.microsoft.com/office/drawing/2014/main" id="{C968E1B1-CBEC-4AF0-86D2-9D7F202F9236}"/>
              </a:ext>
            </a:extLst>
          </p:cNvPr>
          <p:cNvPicPr>
            <a:picLocks noChangeAspect="1"/>
          </p:cNvPicPr>
          <p:nvPr/>
        </p:nvPicPr>
        <p:blipFill>
          <a:blip r:embed="rId8"/>
          <a:stretch>
            <a:fillRect/>
          </a:stretch>
        </p:blipFill>
        <p:spPr>
          <a:xfrm>
            <a:off x="7930381" y="2359513"/>
            <a:ext cx="907738" cy="904987"/>
          </a:xfrm>
          <a:prstGeom prst="rect">
            <a:avLst/>
          </a:prstGeom>
        </p:spPr>
      </p:pic>
      <p:sp>
        <p:nvSpPr>
          <p:cNvPr id="39" name="TextBox 38">
            <a:extLst>
              <a:ext uri="{FF2B5EF4-FFF2-40B4-BE49-F238E27FC236}">
                <a16:creationId xmlns:a16="http://schemas.microsoft.com/office/drawing/2014/main" id="{262522B6-63B6-4085-9828-922B836F6CE4}"/>
              </a:ext>
            </a:extLst>
          </p:cNvPr>
          <p:cNvSpPr txBox="1"/>
          <p:nvPr/>
        </p:nvSpPr>
        <p:spPr>
          <a:xfrm>
            <a:off x="7722372" y="3228356"/>
            <a:ext cx="928369" cy="307777"/>
          </a:xfrm>
          <a:prstGeom prst="rect">
            <a:avLst/>
          </a:prstGeom>
          <a:noFill/>
        </p:spPr>
        <p:txBody>
          <a:bodyPr wrap="square" rtlCol="0">
            <a:spAutoFit/>
          </a:bodyPr>
          <a:lstStyle/>
          <a:p>
            <a:pPr algn="ctr" defTabSz="806867">
              <a:defRPr/>
            </a:pPr>
            <a:r>
              <a:rPr lang="en-US" sz="1400" b="1" dirty="0">
                <a:solidFill>
                  <a:prstClr val="black"/>
                </a:solidFill>
              </a:rPr>
              <a:t>Apparel</a:t>
            </a:r>
          </a:p>
        </p:txBody>
      </p:sp>
      <p:sp>
        <p:nvSpPr>
          <p:cNvPr id="30" name="Rectangle 29">
            <a:extLst>
              <a:ext uri="{FF2B5EF4-FFF2-40B4-BE49-F238E27FC236}">
                <a16:creationId xmlns:a16="http://schemas.microsoft.com/office/drawing/2014/main" id="{03292BE0-4939-405B-AB33-8FA5E56B6247}"/>
              </a:ext>
            </a:extLst>
          </p:cNvPr>
          <p:cNvSpPr/>
          <p:nvPr/>
        </p:nvSpPr>
        <p:spPr>
          <a:xfrm>
            <a:off x="6185387" y="4606946"/>
            <a:ext cx="807078" cy="1495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 name="Picture 4">
            <a:extLst>
              <a:ext uri="{FF2B5EF4-FFF2-40B4-BE49-F238E27FC236}">
                <a16:creationId xmlns:a16="http://schemas.microsoft.com/office/drawing/2014/main" id="{63736848-A762-4E28-9572-29A55E3804D7}"/>
              </a:ext>
            </a:extLst>
          </p:cNvPr>
          <p:cNvPicPr>
            <a:picLocks noChangeAspect="1"/>
          </p:cNvPicPr>
          <p:nvPr/>
        </p:nvPicPr>
        <p:blipFill>
          <a:blip r:embed="rId9"/>
          <a:stretch>
            <a:fillRect/>
          </a:stretch>
        </p:blipFill>
        <p:spPr>
          <a:xfrm>
            <a:off x="6217433" y="4368330"/>
            <a:ext cx="807078" cy="1375824"/>
          </a:xfrm>
          <a:prstGeom prst="rect">
            <a:avLst/>
          </a:prstGeom>
        </p:spPr>
      </p:pic>
      <p:sp>
        <p:nvSpPr>
          <p:cNvPr id="32" name="TextBox 31">
            <a:extLst>
              <a:ext uri="{FF2B5EF4-FFF2-40B4-BE49-F238E27FC236}">
                <a16:creationId xmlns:a16="http://schemas.microsoft.com/office/drawing/2014/main" id="{06FF72A7-A77A-4A9D-8481-AB48CDEAFB0B}"/>
              </a:ext>
            </a:extLst>
          </p:cNvPr>
          <p:cNvSpPr txBox="1"/>
          <p:nvPr/>
        </p:nvSpPr>
        <p:spPr>
          <a:xfrm>
            <a:off x="6167856" y="5591101"/>
            <a:ext cx="928369" cy="523220"/>
          </a:xfrm>
          <a:prstGeom prst="rect">
            <a:avLst/>
          </a:prstGeom>
          <a:noFill/>
        </p:spPr>
        <p:txBody>
          <a:bodyPr wrap="square" rtlCol="0">
            <a:spAutoFit/>
          </a:bodyPr>
          <a:lstStyle/>
          <a:p>
            <a:pPr algn="ctr" defTabSz="806867">
              <a:defRPr/>
            </a:pPr>
            <a:r>
              <a:rPr lang="en-US" sz="1400" b="1" dirty="0">
                <a:solidFill>
                  <a:prstClr val="black"/>
                </a:solidFill>
              </a:rPr>
              <a:t>Staff/ Visitors</a:t>
            </a:r>
          </a:p>
        </p:txBody>
      </p:sp>
      <p:pic>
        <p:nvPicPr>
          <p:cNvPr id="35" name="Picture 34">
            <a:extLst>
              <a:ext uri="{FF2B5EF4-FFF2-40B4-BE49-F238E27FC236}">
                <a16:creationId xmlns:a16="http://schemas.microsoft.com/office/drawing/2014/main" id="{CF4F2C81-6D5A-4891-B495-2B59F665299B}"/>
              </a:ext>
            </a:extLst>
          </p:cNvPr>
          <p:cNvPicPr>
            <a:picLocks noChangeAspect="1"/>
          </p:cNvPicPr>
          <p:nvPr/>
        </p:nvPicPr>
        <p:blipFill>
          <a:blip r:embed="rId10"/>
          <a:stretch>
            <a:fillRect/>
          </a:stretch>
        </p:blipFill>
        <p:spPr>
          <a:xfrm>
            <a:off x="4200403" y="1344707"/>
            <a:ext cx="781425" cy="633986"/>
          </a:xfrm>
          <a:prstGeom prst="rect">
            <a:avLst/>
          </a:prstGeom>
        </p:spPr>
      </p:pic>
      <p:pic>
        <p:nvPicPr>
          <p:cNvPr id="44" name="Picture 43">
            <a:extLst>
              <a:ext uri="{FF2B5EF4-FFF2-40B4-BE49-F238E27FC236}">
                <a16:creationId xmlns:a16="http://schemas.microsoft.com/office/drawing/2014/main" id="{C023D671-029D-4749-A13A-C9DE98032396}"/>
              </a:ext>
            </a:extLst>
          </p:cNvPr>
          <p:cNvPicPr>
            <a:picLocks noChangeAspect="1"/>
          </p:cNvPicPr>
          <p:nvPr/>
        </p:nvPicPr>
        <p:blipFill>
          <a:blip r:embed="rId11"/>
          <a:stretch>
            <a:fillRect/>
          </a:stretch>
        </p:blipFill>
        <p:spPr>
          <a:xfrm>
            <a:off x="5332828" y="3402589"/>
            <a:ext cx="1177322" cy="833234"/>
          </a:xfrm>
          <a:prstGeom prst="rect">
            <a:avLst/>
          </a:prstGeom>
        </p:spPr>
      </p:pic>
      <p:pic>
        <p:nvPicPr>
          <p:cNvPr id="45" name="Picture 44">
            <a:extLst>
              <a:ext uri="{FF2B5EF4-FFF2-40B4-BE49-F238E27FC236}">
                <a16:creationId xmlns:a16="http://schemas.microsoft.com/office/drawing/2014/main" id="{5444313F-9FDD-4B4A-8576-6658E840E10E}"/>
              </a:ext>
            </a:extLst>
          </p:cNvPr>
          <p:cNvPicPr>
            <a:picLocks noChangeAspect="1"/>
          </p:cNvPicPr>
          <p:nvPr/>
        </p:nvPicPr>
        <p:blipFill>
          <a:blip r:embed="rId12"/>
          <a:stretch>
            <a:fillRect/>
          </a:stretch>
        </p:blipFill>
        <p:spPr>
          <a:xfrm>
            <a:off x="4283579" y="2408443"/>
            <a:ext cx="1073175" cy="803846"/>
          </a:xfrm>
          <a:prstGeom prst="rect">
            <a:avLst/>
          </a:prstGeom>
        </p:spPr>
      </p:pic>
      <p:sp>
        <p:nvSpPr>
          <p:cNvPr id="46" name="object 23">
            <a:extLst>
              <a:ext uri="{FF2B5EF4-FFF2-40B4-BE49-F238E27FC236}">
                <a16:creationId xmlns:a16="http://schemas.microsoft.com/office/drawing/2014/main" id="{AF4CF705-D94B-4B9A-B7A0-FC6F449F46F1}"/>
              </a:ext>
            </a:extLst>
          </p:cNvPr>
          <p:cNvSpPr txBox="1"/>
          <p:nvPr/>
        </p:nvSpPr>
        <p:spPr>
          <a:xfrm>
            <a:off x="4263371" y="3176617"/>
            <a:ext cx="1113589" cy="441637"/>
          </a:xfrm>
          <a:prstGeom prst="rect">
            <a:avLst/>
          </a:prstGeom>
        </p:spPr>
        <p:txBody>
          <a:bodyPr vert="horz" wrap="square" lIns="0" tIns="10646" rIns="0" bIns="0" rtlCol="0">
            <a:spAutoFit/>
          </a:bodyPr>
          <a:lstStyle/>
          <a:p>
            <a:pPr marL="11206" marR="4483" indent="-11206" algn="ctr" defTabSz="806867">
              <a:spcBef>
                <a:spcPts val="84"/>
              </a:spcBef>
              <a:defRPr/>
            </a:pPr>
            <a:r>
              <a:rPr lang="en-US" sz="1400" b="1" spc="-9" dirty="0">
                <a:solidFill>
                  <a:prstClr val="black"/>
                </a:solidFill>
                <a:cs typeface="Georgia"/>
              </a:rPr>
              <a:t>Refrigeration Units</a:t>
            </a:r>
            <a:endParaRPr sz="1400" dirty="0">
              <a:solidFill>
                <a:prstClr val="black"/>
              </a:solidFill>
              <a:cs typeface="Georgia"/>
            </a:endParaRPr>
          </a:p>
        </p:txBody>
      </p:sp>
      <p:pic>
        <p:nvPicPr>
          <p:cNvPr id="47" name="Picture 46">
            <a:extLst>
              <a:ext uri="{FF2B5EF4-FFF2-40B4-BE49-F238E27FC236}">
                <a16:creationId xmlns:a16="http://schemas.microsoft.com/office/drawing/2014/main" id="{B1B76283-2980-49A0-B5AF-60A55D1DE758}"/>
              </a:ext>
            </a:extLst>
          </p:cNvPr>
          <p:cNvPicPr>
            <a:picLocks noChangeAspect="1"/>
          </p:cNvPicPr>
          <p:nvPr/>
        </p:nvPicPr>
        <p:blipFill>
          <a:blip r:embed="rId13"/>
          <a:stretch>
            <a:fillRect/>
          </a:stretch>
        </p:blipFill>
        <p:spPr>
          <a:xfrm>
            <a:off x="2686089" y="1179600"/>
            <a:ext cx="1212199" cy="789237"/>
          </a:xfrm>
          <a:prstGeom prst="rect">
            <a:avLst/>
          </a:prstGeom>
        </p:spPr>
      </p:pic>
      <p:sp>
        <p:nvSpPr>
          <p:cNvPr id="48" name="object 16">
            <a:extLst>
              <a:ext uri="{FF2B5EF4-FFF2-40B4-BE49-F238E27FC236}">
                <a16:creationId xmlns:a16="http://schemas.microsoft.com/office/drawing/2014/main" id="{F8BD95AB-2C83-4F10-AB2A-34A6B4BBA4CD}"/>
              </a:ext>
            </a:extLst>
          </p:cNvPr>
          <p:cNvSpPr txBox="1"/>
          <p:nvPr/>
        </p:nvSpPr>
        <p:spPr>
          <a:xfrm>
            <a:off x="2679856" y="1967373"/>
            <a:ext cx="1234328" cy="226194"/>
          </a:xfrm>
          <a:prstGeom prst="rect">
            <a:avLst/>
          </a:prstGeom>
        </p:spPr>
        <p:txBody>
          <a:bodyPr vert="horz" wrap="square" lIns="0" tIns="10646" rIns="0" bIns="0" rtlCol="0">
            <a:spAutoFit/>
          </a:bodyPr>
          <a:lstStyle/>
          <a:p>
            <a:pPr marL="11206" algn="ctr" defTabSz="806867">
              <a:spcBef>
                <a:spcPts val="84"/>
              </a:spcBef>
              <a:defRPr/>
            </a:pPr>
            <a:r>
              <a:rPr lang="en-US" sz="1400" b="1" spc="-9" dirty="0">
                <a:solidFill>
                  <a:prstClr val="black"/>
                </a:solidFill>
                <a:cs typeface="Georgia"/>
              </a:rPr>
              <a:t>Toll Pass</a:t>
            </a:r>
            <a:endParaRPr sz="1400" dirty="0">
              <a:solidFill>
                <a:prstClr val="black"/>
              </a:solidFill>
              <a:cs typeface="Georgia"/>
            </a:endParaRPr>
          </a:p>
        </p:txBody>
      </p:sp>
      <p:pic>
        <p:nvPicPr>
          <p:cNvPr id="21" name="Picture 20">
            <a:extLst>
              <a:ext uri="{FF2B5EF4-FFF2-40B4-BE49-F238E27FC236}">
                <a16:creationId xmlns:a16="http://schemas.microsoft.com/office/drawing/2014/main" id="{78CBEFD6-1C30-496C-90D3-E21B75165D7F}"/>
              </a:ext>
            </a:extLst>
          </p:cNvPr>
          <p:cNvPicPr>
            <a:picLocks noChangeAspect="1"/>
          </p:cNvPicPr>
          <p:nvPr/>
        </p:nvPicPr>
        <p:blipFill>
          <a:blip r:embed="rId14"/>
          <a:stretch>
            <a:fillRect/>
          </a:stretch>
        </p:blipFill>
        <p:spPr>
          <a:xfrm>
            <a:off x="7366581" y="4590327"/>
            <a:ext cx="1399620" cy="931384"/>
          </a:xfrm>
          <a:prstGeom prst="rect">
            <a:avLst/>
          </a:prstGeom>
        </p:spPr>
      </p:pic>
      <p:sp>
        <p:nvSpPr>
          <p:cNvPr id="41" name="object 20">
            <a:extLst>
              <a:ext uri="{FF2B5EF4-FFF2-40B4-BE49-F238E27FC236}">
                <a16:creationId xmlns:a16="http://schemas.microsoft.com/office/drawing/2014/main" id="{FD506004-714E-45A4-9907-C8C7B970B356}"/>
              </a:ext>
            </a:extLst>
          </p:cNvPr>
          <p:cNvSpPr txBox="1"/>
          <p:nvPr/>
        </p:nvSpPr>
        <p:spPr>
          <a:xfrm>
            <a:off x="7174996" y="5483190"/>
            <a:ext cx="1707981" cy="441637"/>
          </a:xfrm>
          <a:prstGeom prst="rect">
            <a:avLst/>
          </a:prstGeom>
        </p:spPr>
        <p:txBody>
          <a:bodyPr vert="horz" wrap="square" lIns="0" tIns="10646" rIns="0" bIns="0" rtlCol="0">
            <a:spAutoFit/>
          </a:bodyPr>
          <a:lstStyle/>
          <a:p>
            <a:pPr marL="11206" algn="ctr" defTabSz="806867">
              <a:spcBef>
                <a:spcPts val="84"/>
              </a:spcBef>
              <a:defRPr/>
            </a:pPr>
            <a:r>
              <a:rPr lang="en-US" sz="1400" b="1" spc="-9" dirty="0">
                <a:solidFill>
                  <a:prstClr val="black"/>
                </a:solidFill>
                <a:cs typeface="Georgia"/>
              </a:rPr>
              <a:t>Document</a:t>
            </a:r>
            <a:r>
              <a:rPr sz="1400" b="1" spc="-9" dirty="0">
                <a:solidFill>
                  <a:prstClr val="black"/>
                </a:solidFill>
                <a:cs typeface="Georgia"/>
              </a:rPr>
              <a:t> </a:t>
            </a:r>
            <a:r>
              <a:rPr sz="1400" b="1" spc="-4" dirty="0">
                <a:solidFill>
                  <a:prstClr val="black"/>
                </a:solidFill>
                <a:cs typeface="Georgia"/>
              </a:rPr>
              <a:t>/</a:t>
            </a:r>
            <a:r>
              <a:rPr sz="1400" b="1" spc="-44" dirty="0">
                <a:solidFill>
                  <a:prstClr val="black"/>
                </a:solidFill>
                <a:cs typeface="Georgia"/>
              </a:rPr>
              <a:t> </a:t>
            </a:r>
            <a:r>
              <a:rPr lang="en-US" sz="1400" b="1" spc="-9" dirty="0">
                <a:solidFill>
                  <a:prstClr val="black"/>
                </a:solidFill>
                <a:cs typeface="Georgia"/>
              </a:rPr>
              <a:t>Records / Books</a:t>
            </a:r>
            <a:endParaRPr sz="1400" dirty="0">
              <a:solidFill>
                <a:prstClr val="black"/>
              </a:solidFill>
              <a:cs typeface="Georgia"/>
            </a:endParaRPr>
          </a:p>
        </p:txBody>
      </p:sp>
      <p:pic>
        <p:nvPicPr>
          <p:cNvPr id="2" name="Picture 1">
            <a:extLst>
              <a:ext uri="{FF2B5EF4-FFF2-40B4-BE49-F238E27FC236}">
                <a16:creationId xmlns:a16="http://schemas.microsoft.com/office/drawing/2014/main" id="{49A490D1-4EF5-4849-BCB7-6BC643E67828}"/>
              </a:ext>
            </a:extLst>
          </p:cNvPr>
          <p:cNvPicPr>
            <a:picLocks noChangeAspect="1"/>
          </p:cNvPicPr>
          <p:nvPr/>
        </p:nvPicPr>
        <p:blipFill>
          <a:blip r:embed="rId15"/>
          <a:stretch>
            <a:fillRect/>
          </a:stretch>
        </p:blipFill>
        <p:spPr>
          <a:xfrm>
            <a:off x="7143019" y="3719778"/>
            <a:ext cx="1667682" cy="815145"/>
          </a:xfrm>
          <a:prstGeom prst="rect">
            <a:avLst/>
          </a:prstGeom>
        </p:spPr>
      </p:pic>
      <p:pic>
        <p:nvPicPr>
          <p:cNvPr id="12" name="Picture 11">
            <a:extLst>
              <a:ext uri="{FF2B5EF4-FFF2-40B4-BE49-F238E27FC236}">
                <a16:creationId xmlns:a16="http://schemas.microsoft.com/office/drawing/2014/main" id="{5A29D622-0F21-4A04-BECC-222EA31953CF}"/>
              </a:ext>
            </a:extLst>
          </p:cNvPr>
          <p:cNvPicPr>
            <a:picLocks noChangeAspect="1"/>
          </p:cNvPicPr>
          <p:nvPr/>
        </p:nvPicPr>
        <p:blipFill>
          <a:blip r:embed="rId16"/>
          <a:stretch>
            <a:fillRect/>
          </a:stretch>
        </p:blipFill>
        <p:spPr>
          <a:xfrm>
            <a:off x="7326600" y="2365505"/>
            <a:ext cx="904987" cy="904987"/>
          </a:xfrm>
          <a:prstGeom prst="rect">
            <a:avLst/>
          </a:prstGeom>
        </p:spPr>
      </p:pic>
      <p:sp>
        <p:nvSpPr>
          <p:cNvPr id="37" name="TextBox 36">
            <a:extLst>
              <a:ext uri="{FF2B5EF4-FFF2-40B4-BE49-F238E27FC236}">
                <a16:creationId xmlns:a16="http://schemas.microsoft.com/office/drawing/2014/main" id="{B73AA098-2E05-4A58-952C-16E36E7B7F90}"/>
              </a:ext>
            </a:extLst>
          </p:cNvPr>
          <p:cNvSpPr txBox="1"/>
          <p:nvPr/>
        </p:nvSpPr>
        <p:spPr>
          <a:xfrm>
            <a:off x="7471164" y="4272810"/>
            <a:ext cx="928369" cy="307777"/>
          </a:xfrm>
          <a:prstGeom prst="rect">
            <a:avLst/>
          </a:prstGeom>
          <a:noFill/>
        </p:spPr>
        <p:txBody>
          <a:bodyPr wrap="square" rtlCol="0">
            <a:spAutoFit/>
          </a:bodyPr>
          <a:lstStyle/>
          <a:p>
            <a:pPr algn="ctr" defTabSz="806867">
              <a:defRPr/>
            </a:pPr>
            <a:r>
              <a:rPr lang="en-US" sz="1400" b="1" dirty="0">
                <a:solidFill>
                  <a:prstClr val="black"/>
                </a:solidFill>
              </a:rPr>
              <a:t>Firearms</a:t>
            </a:r>
          </a:p>
        </p:txBody>
      </p:sp>
    </p:spTree>
    <p:extLst>
      <p:ext uri="{BB962C8B-B14F-4D97-AF65-F5344CB8AC3E}">
        <p14:creationId xmlns:p14="http://schemas.microsoft.com/office/powerpoint/2010/main" val="130900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82F42F94-859F-4D3C-8269-0C727A707E82}"/>
              </a:ext>
            </a:extLst>
          </p:cNvPr>
          <p:cNvSpPr/>
          <p:nvPr/>
        </p:nvSpPr>
        <p:spPr>
          <a:xfrm>
            <a:off x="387863" y="995679"/>
            <a:ext cx="2108163" cy="1648259"/>
          </a:xfrm>
          <a:prstGeom prst="rect">
            <a:avLst/>
          </a:prstGeom>
          <a:blipFill>
            <a:blip r:embed="rId2" cstate="print"/>
            <a:stretch>
              <a:fillRect/>
            </a:stretch>
          </a:blipFill>
        </p:spPr>
        <p:txBody>
          <a:bodyPr wrap="square" lIns="0" tIns="0" rIns="0" bIns="0" rtlCol="0"/>
          <a:lstStyle/>
          <a:p>
            <a:pPr defTabSz="806867">
              <a:defRPr/>
            </a:pPr>
            <a:endParaRPr sz="1588">
              <a:solidFill>
                <a:prstClr val="black"/>
              </a:solidFill>
              <a:latin typeface="Calibri"/>
            </a:endParaRPr>
          </a:p>
        </p:txBody>
      </p:sp>
      <p:sp>
        <p:nvSpPr>
          <p:cNvPr id="3" name="object 9">
            <a:extLst>
              <a:ext uri="{FF2B5EF4-FFF2-40B4-BE49-F238E27FC236}">
                <a16:creationId xmlns:a16="http://schemas.microsoft.com/office/drawing/2014/main" id="{1969ED28-FE38-47A3-B5EF-004B014DFED0}"/>
              </a:ext>
            </a:extLst>
          </p:cNvPr>
          <p:cNvSpPr/>
          <p:nvPr/>
        </p:nvSpPr>
        <p:spPr>
          <a:xfrm>
            <a:off x="6633211" y="1010283"/>
            <a:ext cx="1555471" cy="1245243"/>
          </a:xfrm>
          <a:prstGeom prst="rect">
            <a:avLst/>
          </a:prstGeom>
          <a:blipFill>
            <a:blip r:embed="rId3" cstate="print"/>
            <a:stretch>
              <a:fillRect/>
            </a:stretch>
          </a:blipFill>
        </p:spPr>
        <p:txBody>
          <a:bodyPr wrap="square" lIns="0" tIns="0" rIns="0" bIns="0" rtlCol="0"/>
          <a:lstStyle/>
          <a:p>
            <a:pPr defTabSz="806867">
              <a:defRPr/>
            </a:pPr>
            <a:endParaRPr sz="1588">
              <a:solidFill>
                <a:prstClr val="black"/>
              </a:solidFill>
              <a:latin typeface="Calibri"/>
            </a:endParaRPr>
          </a:p>
        </p:txBody>
      </p:sp>
      <p:sp>
        <p:nvSpPr>
          <p:cNvPr id="4" name="object 10">
            <a:extLst>
              <a:ext uri="{FF2B5EF4-FFF2-40B4-BE49-F238E27FC236}">
                <a16:creationId xmlns:a16="http://schemas.microsoft.com/office/drawing/2014/main" id="{88FADC7E-4783-4470-8EA4-2F97B6165BE8}"/>
              </a:ext>
            </a:extLst>
          </p:cNvPr>
          <p:cNvSpPr/>
          <p:nvPr/>
        </p:nvSpPr>
        <p:spPr>
          <a:xfrm>
            <a:off x="6597446" y="2255526"/>
            <a:ext cx="957431" cy="653527"/>
          </a:xfrm>
          <a:prstGeom prst="rect">
            <a:avLst/>
          </a:prstGeom>
          <a:blipFill>
            <a:blip r:embed="rId4" cstate="print"/>
            <a:stretch>
              <a:fillRect/>
            </a:stretch>
          </a:blipFill>
        </p:spPr>
        <p:txBody>
          <a:bodyPr wrap="square" lIns="0" tIns="0" rIns="0" bIns="0" rtlCol="0"/>
          <a:lstStyle/>
          <a:p>
            <a:pPr defTabSz="806867">
              <a:defRPr/>
            </a:pPr>
            <a:endParaRPr sz="1588">
              <a:solidFill>
                <a:prstClr val="black"/>
              </a:solidFill>
              <a:latin typeface="Calibri"/>
            </a:endParaRPr>
          </a:p>
        </p:txBody>
      </p:sp>
      <p:sp>
        <p:nvSpPr>
          <p:cNvPr id="5" name="object 11">
            <a:extLst>
              <a:ext uri="{FF2B5EF4-FFF2-40B4-BE49-F238E27FC236}">
                <a16:creationId xmlns:a16="http://schemas.microsoft.com/office/drawing/2014/main" id="{9CA20D0A-A8CD-44A9-8A14-223F49A2E5A8}"/>
              </a:ext>
            </a:extLst>
          </p:cNvPr>
          <p:cNvSpPr txBox="1">
            <a:spLocks/>
          </p:cNvSpPr>
          <p:nvPr/>
        </p:nvSpPr>
        <p:spPr>
          <a:xfrm>
            <a:off x="543829" y="9053"/>
            <a:ext cx="8042462" cy="503758"/>
          </a:xfrm>
          <a:prstGeom prst="rect">
            <a:avLst/>
          </a:prstGeom>
        </p:spPr>
        <p:txBody>
          <a:bodyPr vert="horz" wrap="square" lIns="0" tIns="11206"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06" algn="ctr">
              <a:lnSpc>
                <a:spcPct val="100000"/>
              </a:lnSpc>
              <a:spcBef>
                <a:spcPts val="88"/>
              </a:spcBef>
            </a:pPr>
            <a:r>
              <a:rPr lang="en-US" sz="3200" b="1" spc="-4" dirty="0">
                <a:solidFill>
                  <a:schemeClr val="bg1"/>
                </a:solidFill>
                <a:latin typeface="+mn-lt"/>
              </a:rPr>
              <a:t>RFID </a:t>
            </a:r>
            <a:r>
              <a:rPr lang="en-US" sz="3200" b="1" dirty="0">
                <a:solidFill>
                  <a:schemeClr val="bg1"/>
                </a:solidFill>
                <a:latin typeface="+mn-lt"/>
              </a:rPr>
              <a:t>Overview – </a:t>
            </a:r>
            <a:r>
              <a:rPr lang="en-US" sz="3200" b="1" spc="-4" dirty="0">
                <a:solidFill>
                  <a:schemeClr val="bg1"/>
                </a:solidFill>
                <a:latin typeface="+mn-lt"/>
              </a:rPr>
              <a:t> Passive RFID</a:t>
            </a:r>
            <a:r>
              <a:rPr lang="en-US" sz="3200" b="1" spc="-71" dirty="0">
                <a:solidFill>
                  <a:schemeClr val="bg1"/>
                </a:solidFill>
                <a:latin typeface="+mn-lt"/>
              </a:rPr>
              <a:t> </a:t>
            </a:r>
            <a:r>
              <a:rPr lang="en-US" sz="3200" b="1" spc="-4" dirty="0">
                <a:solidFill>
                  <a:schemeClr val="bg1"/>
                </a:solidFill>
                <a:latin typeface="+mn-lt"/>
              </a:rPr>
              <a:t>Components</a:t>
            </a:r>
            <a:endParaRPr lang="en-US" sz="3200" b="1" dirty="0">
              <a:solidFill>
                <a:schemeClr val="bg1"/>
              </a:solidFill>
              <a:latin typeface="+mn-lt"/>
            </a:endParaRPr>
          </a:p>
        </p:txBody>
      </p:sp>
      <p:sp>
        <p:nvSpPr>
          <p:cNvPr id="6" name="object 14">
            <a:extLst>
              <a:ext uri="{FF2B5EF4-FFF2-40B4-BE49-F238E27FC236}">
                <a16:creationId xmlns:a16="http://schemas.microsoft.com/office/drawing/2014/main" id="{33E6EB1F-6AD1-47A4-BE48-BDAAA99DD1DB}"/>
              </a:ext>
            </a:extLst>
          </p:cNvPr>
          <p:cNvSpPr txBox="1"/>
          <p:nvPr/>
        </p:nvSpPr>
        <p:spPr>
          <a:xfrm>
            <a:off x="455902" y="2682859"/>
            <a:ext cx="1912284" cy="226194"/>
          </a:xfrm>
          <a:prstGeom prst="rect">
            <a:avLst/>
          </a:prstGeom>
        </p:spPr>
        <p:txBody>
          <a:bodyPr vert="horz" wrap="square" lIns="0" tIns="10646" rIns="0" bIns="0" rtlCol="0">
            <a:spAutoFit/>
          </a:bodyPr>
          <a:lstStyle/>
          <a:p>
            <a:pPr marL="11206" algn="ctr" defTabSz="806867">
              <a:spcBef>
                <a:spcPts val="84"/>
              </a:spcBef>
              <a:defRPr/>
            </a:pPr>
            <a:r>
              <a:rPr sz="1400" b="1" spc="-9" dirty="0">
                <a:solidFill>
                  <a:prstClr val="black"/>
                </a:solidFill>
                <a:cs typeface="Georgia"/>
              </a:rPr>
              <a:t>RFID Printer </a:t>
            </a:r>
            <a:r>
              <a:rPr sz="1400" b="1" spc="-4" dirty="0">
                <a:solidFill>
                  <a:prstClr val="black"/>
                </a:solidFill>
                <a:cs typeface="Georgia"/>
              </a:rPr>
              <a:t>/</a:t>
            </a:r>
            <a:r>
              <a:rPr sz="1400" b="1" spc="-9" dirty="0">
                <a:solidFill>
                  <a:prstClr val="black"/>
                </a:solidFill>
                <a:cs typeface="Georgia"/>
              </a:rPr>
              <a:t> Encoder</a:t>
            </a:r>
            <a:endParaRPr sz="1400" dirty="0">
              <a:solidFill>
                <a:prstClr val="black"/>
              </a:solidFill>
              <a:cs typeface="Georgia"/>
            </a:endParaRPr>
          </a:p>
        </p:txBody>
      </p:sp>
      <p:sp>
        <p:nvSpPr>
          <p:cNvPr id="7" name="object 17">
            <a:extLst>
              <a:ext uri="{FF2B5EF4-FFF2-40B4-BE49-F238E27FC236}">
                <a16:creationId xmlns:a16="http://schemas.microsoft.com/office/drawing/2014/main" id="{E37C48DF-A213-41F5-8095-DB2A0F5FD4F0}"/>
              </a:ext>
            </a:extLst>
          </p:cNvPr>
          <p:cNvSpPr txBox="1"/>
          <p:nvPr/>
        </p:nvSpPr>
        <p:spPr>
          <a:xfrm>
            <a:off x="6352932" y="2916004"/>
            <a:ext cx="2243418" cy="226194"/>
          </a:xfrm>
          <a:prstGeom prst="rect">
            <a:avLst/>
          </a:prstGeom>
        </p:spPr>
        <p:txBody>
          <a:bodyPr vert="horz" wrap="square" lIns="0" tIns="10646" rIns="0" bIns="0" rtlCol="0">
            <a:spAutoFit/>
          </a:bodyPr>
          <a:lstStyle/>
          <a:p>
            <a:pPr marL="11206" algn="ctr" defTabSz="806867">
              <a:spcBef>
                <a:spcPts val="84"/>
              </a:spcBef>
              <a:defRPr/>
            </a:pPr>
            <a:r>
              <a:rPr sz="1400" b="1" spc="-9" dirty="0">
                <a:solidFill>
                  <a:prstClr val="black"/>
                </a:solidFill>
                <a:cs typeface="Georgia"/>
              </a:rPr>
              <a:t>Fixed Reader </a:t>
            </a:r>
            <a:r>
              <a:rPr sz="1400" b="1" spc="-4" dirty="0">
                <a:solidFill>
                  <a:prstClr val="black"/>
                </a:solidFill>
                <a:cs typeface="Georgia"/>
              </a:rPr>
              <a:t>and </a:t>
            </a:r>
            <a:r>
              <a:rPr sz="1400" b="1" spc="-9" dirty="0">
                <a:solidFill>
                  <a:prstClr val="black"/>
                </a:solidFill>
                <a:cs typeface="Georgia"/>
              </a:rPr>
              <a:t>Antennas</a:t>
            </a:r>
            <a:endParaRPr sz="1400">
              <a:solidFill>
                <a:prstClr val="black"/>
              </a:solidFill>
              <a:cs typeface="Georgia"/>
            </a:endParaRPr>
          </a:p>
        </p:txBody>
      </p:sp>
      <p:pic>
        <p:nvPicPr>
          <p:cNvPr id="8" name="Picture 7">
            <a:extLst>
              <a:ext uri="{FF2B5EF4-FFF2-40B4-BE49-F238E27FC236}">
                <a16:creationId xmlns:a16="http://schemas.microsoft.com/office/drawing/2014/main" id="{2BD50C55-7512-4E2E-91C4-483970FC92F9}"/>
              </a:ext>
            </a:extLst>
          </p:cNvPr>
          <p:cNvPicPr>
            <a:picLocks noChangeAspect="1"/>
          </p:cNvPicPr>
          <p:nvPr/>
        </p:nvPicPr>
        <p:blipFill>
          <a:blip r:embed="rId5"/>
          <a:stretch>
            <a:fillRect/>
          </a:stretch>
        </p:blipFill>
        <p:spPr>
          <a:xfrm>
            <a:off x="3046599" y="2025642"/>
            <a:ext cx="3050801" cy="1143479"/>
          </a:xfrm>
          <a:prstGeom prst="rect">
            <a:avLst/>
          </a:prstGeom>
        </p:spPr>
      </p:pic>
      <p:pic>
        <p:nvPicPr>
          <p:cNvPr id="9" name="Picture 8">
            <a:extLst>
              <a:ext uri="{FF2B5EF4-FFF2-40B4-BE49-F238E27FC236}">
                <a16:creationId xmlns:a16="http://schemas.microsoft.com/office/drawing/2014/main" id="{C4B265F6-D35B-47DF-A624-EC2532AD0DF1}"/>
              </a:ext>
            </a:extLst>
          </p:cNvPr>
          <p:cNvPicPr>
            <a:picLocks noChangeAspect="1"/>
          </p:cNvPicPr>
          <p:nvPr/>
        </p:nvPicPr>
        <p:blipFill>
          <a:blip r:embed="rId6"/>
          <a:stretch>
            <a:fillRect/>
          </a:stretch>
        </p:blipFill>
        <p:spPr>
          <a:xfrm>
            <a:off x="3046599" y="3233170"/>
            <a:ext cx="3050801" cy="1143479"/>
          </a:xfrm>
          <a:prstGeom prst="rect">
            <a:avLst/>
          </a:prstGeom>
        </p:spPr>
      </p:pic>
      <p:sp>
        <p:nvSpPr>
          <p:cNvPr id="10" name="object 16">
            <a:extLst>
              <a:ext uri="{FF2B5EF4-FFF2-40B4-BE49-F238E27FC236}">
                <a16:creationId xmlns:a16="http://schemas.microsoft.com/office/drawing/2014/main" id="{C24873F6-76B9-40F6-81C1-0F1C922EEF33}"/>
              </a:ext>
            </a:extLst>
          </p:cNvPr>
          <p:cNvSpPr txBox="1"/>
          <p:nvPr/>
        </p:nvSpPr>
        <p:spPr>
          <a:xfrm>
            <a:off x="3301699" y="4399897"/>
            <a:ext cx="2540599" cy="226194"/>
          </a:xfrm>
          <a:prstGeom prst="rect">
            <a:avLst/>
          </a:prstGeom>
        </p:spPr>
        <p:txBody>
          <a:bodyPr vert="horz" wrap="square" lIns="0" tIns="10646" rIns="0" bIns="0" rtlCol="0">
            <a:spAutoFit/>
          </a:bodyPr>
          <a:lstStyle/>
          <a:p>
            <a:pPr marL="355245" marR="4483" indent="-344599" algn="ctr" defTabSz="806867">
              <a:spcBef>
                <a:spcPts val="84"/>
              </a:spcBef>
              <a:defRPr/>
            </a:pPr>
            <a:r>
              <a:rPr lang="en-US" sz="1400" b="1" spc="-9" dirty="0">
                <a:solidFill>
                  <a:prstClr val="black"/>
                </a:solidFill>
                <a:cs typeface="Georgia"/>
              </a:rPr>
              <a:t>Permanent Tags</a:t>
            </a:r>
            <a:endParaRPr sz="1400" dirty="0">
              <a:solidFill>
                <a:prstClr val="black"/>
              </a:solidFill>
              <a:cs typeface="Georgia"/>
            </a:endParaRPr>
          </a:p>
        </p:txBody>
      </p:sp>
      <p:pic>
        <p:nvPicPr>
          <p:cNvPr id="11" name="Picture 10">
            <a:extLst>
              <a:ext uri="{FF2B5EF4-FFF2-40B4-BE49-F238E27FC236}">
                <a16:creationId xmlns:a16="http://schemas.microsoft.com/office/drawing/2014/main" id="{1EC1D437-DDA0-4D43-BD95-8436B8BEE077}"/>
              </a:ext>
            </a:extLst>
          </p:cNvPr>
          <p:cNvPicPr>
            <a:picLocks noChangeAspect="1"/>
          </p:cNvPicPr>
          <p:nvPr/>
        </p:nvPicPr>
        <p:blipFill>
          <a:blip r:embed="rId7"/>
          <a:stretch>
            <a:fillRect/>
          </a:stretch>
        </p:blipFill>
        <p:spPr>
          <a:xfrm>
            <a:off x="6550621" y="3372393"/>
            <a:ext cx="2008511" cy="2008511"/>
          </a:xfrm>
          <a:prstGeom prst="rect">
            <a:avLst/>
          </a:prstGeom>
        </p:spPr>
      </p:pic>
      <p:sp>
        <p:nvSpPr>
          <p:cNvPr id="12" name="object 17">
            <a:extLst>
              <a:ext uri="{FF2B5EF4-FFF2-40B4-BE49-F238E27FC236}">
                <a16:creationId xmlns:a16="http://schemas.microsoft.com/office/drawing/2014/main" id="{61E6AA66-1BB8-4704-8A96-2B1958161EB1}"/>
              </a:ext>
            </a:extLst>
          </p:cNvPr>
          <p:cNvSpPr txBox="1"/>
          <p:nvPr/>
        </p:nvSpPr>
        <p:spPr>
          <a:xfrm>
            <a:off x="6550621" y="5277992"/>
            <a:ext cx="2243418" cy="226194"/>
          </a:xfrm>
          <a:prstGeom prst="rect">
            <a:avLst/>
          </a:prstGeom>
        </p:spPr>
        <p:txBody>
          <a:bodyPr vert="horz" wrap="square" lIns="0" tIns="10646" rIns="0" bIns="0" rtlCol="0">
            <a:spAutoFit/>
          </a:bodyPr>
          <a:lstStyle/>
          <a:p>
            <a:pPr marL="11206" algn="ctr" defTabSz="806867">
              <a:spcBef>
                <a:spcPts val="84"/>
              </a:spcBef>
              <a:defRPr/>
            </a:pPr>
            <a:r>
              <a:rPr lang="en-US" sz="1400" b="1" spc="-9" dirty="0">
                <a:solidFill>
                  <a:prstClr val="black"/>
                </a:solidFill>
                <a:cs typeface="Georgia"/>
              </a:rPr>
              <a:t>Handheld</a:t>
            </a:r>
            <a:r>
              <a:rPr sz="1400" b="1" spc="-9" dirty="0">
                <a:solidFill>
                  <a:prstClr val="black"/>
                </a:solidFill>
                <a:cs typeface="Georgia"/>
              </a:rPr>
              <a:t> Reader</a:t>
            </a:r>
            <a:endParaRPr sz="1400" dirty="0">
              <a:solidFill>
                <a:prstClr val="black"/>
              </a:solidFill>
              <a:cs typeface="Georgia"/>
            </a:endParaRPr>
          </a:p>
        </p:txBody>
      </p:sp>
      <p:pic>
        <p:nvPicPr>
          <p:cNvPr id="13" name="Picture 12">
            <a:extLst>
              <a:ext uri="{FF2B5EF4-FFF2-40B4-BE49-F238E27FC236}">
                <a16:creationId xmlns:a16="http://schemas.microsoft.com/office/drawing/2014/main" id="{BBD687AC-34D2-49E4-BDBF-CC80AD59D94A}"/>
              </a:ext>
            </a:extLst>
          </p:cNvPr>
          <p:cNvPicPr>
            <a:picLocks noChangeAspect="1"/>
          </p:cNvPicPr>
          <p:nvPr/>
        </p:nvPicPr>
        <p:blipFill>
          <a:blip r:embed="rId8"/>
          <a:stretch>
            <a:fillRect/>
          </a:stretch>
        </p:blipFill>
        <p:spPr>
          <a:xfrm>
            <a:off x="173054" y="4033796"/>
            <a:ext cx="2420322" cy="1566808"/>
          </a:xfrm>
          <a:prstGeom prst="rect">
            <a:avLst/>
          </a:prstGeom>
        </p:spPr>
      </p:pic>
    </p:spTree>
    <p:extLst>
      <p:ext uri="{BB962C8B-B14F-4D97-AF65-F5344CB8AC3E}">
        <p14:creationId xmlns:p14="http://schemas.microsoft.com/office/powerpoint/2010/main" val="3056100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
            <a:extLst>
              <a:ext uri="{FF2B5EF4-FFF2-40B4-BE49-F238E27FC236}">
                <a16:creationId xmlns:a16="http://schemas.microsoft.com/office/drawing/2014/main" id="{ABC38DCC-81DC-4915-A5C2-F898FE068F18}"/>
              </a:ext>
            </a:extLst>
          </p:cNvPr>
          <p:cNvSpPr/>
          <p:nvPr/>
        </p:nvSpPr>
        <p:spPr>
          <a:xfrm>
            <a:off x="1" y="1025733"/>
            <a:ext cx="2123514" cy="1712728"/>
          </a:xfrm>
          <a:prstGeom prst="rect">
            <a:avLst/>
          </a:prstGeom>
          <a:blipFill>
            <a:blip r:embed="rId2" cstate="print"/>
            <a:stretch>
              <a:fillRect/>
            </a:stretch>
          </a:blipFill>
        </p:spPr>
        <p:txBody>
          <a:bodyPr wrap="square" lIns="0" tIns="0" rIns="0" bIns="0" rtlCol="0"/>
          <a:lstStyle/>
          <a:p>
            <a:pPr defTabSz="806867">
              <a:defRPr/>
            </a:pPr>
            <a:endParaRPr sz="1588">
              <a:solidFill>
                <a:prstClr val="black"/>
              </a:solidFill>
              <a:latin typeface="Calibri"/>
            </a:endParaRPr>
          </a:p>
        </p:txBody>
      </p:sp>
      <p:sp>
        <p:nvSpPr>
          <p:cNvPr id="3" name="object 11">
            <a:extLst>
              <a:ext uri="{FF2B5EF4-FFF2-40B4-BE49-F238E27FC236}">
                <a16:creationId xmlns:a16="http://schemas.microsoft.com/office/drawing/2014/main" id="{05452D1B-E07F-4D5E-95DC-BC9C8F1BD470}"/>
              </a:ext>
            </a:extLst>
          </p:cNvPr>
          <p:cNvSpPr txBox="1">
            <a:spLocks/>
          </p:cNvSpPr>
          <p:nvPr/>
        </p:nvSpPr>
        <p:spPr>
          <a:xfrm>
            <a:off x="550769" y="0"/>
            <a:ext cx="8042462" cy="503758"/>
          </a:xfrm>
          <a:prstGeom prst="rect">
            <a:avLst/>
          </a:prstGeom>
        </p:spPr>
        <p:txBody>
          <a:bodyPr vert="horz" wrap="square" lIns="0" tIns="11206"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06" algn="ctr">
              <a:lnSpc>
                <a:spcPct val="100000"/>
              </a:lnSpc>
              <a:spcBef>
                <a:spcPts val="88"/>
              </a:spcBef>
            </a:pPr>
            <a:r>
              <a:rPr lang="en-US" sz="3200" b="1" spc="-4" dirty="0">
                <a:solidFill>
                  <a:schemeClr val="bg1"/>
                </a:solidFill>
                <a:latin typeface="+mn-lt"/>
              </a:rPr>
              <a:t>RFID </a:t>
            </a:r>
            <a:r>
              <a:rPr lang="en-US" sz="3200" b="1" dirty="0">
                <a:solidFill>
                  <a:schemeClr val="bg1"/>
                </a:solidFill>
                <a:latin typeface="+mn-lt"/>
              </a:rPr>
              <a:t>Overview – </a:t>
            </a:r>
            <a:r>
              <a:rPr lang="en-US" sz="3200" b="1" spc="-4" dirty="0" err="1">
                <a:solidFill>
                  <a:schemeClr val="bg1"/>
                </a:solidFill>
                <a:latin typeface="+mn-lt"/>
              </a:rPr>
              <a:t>pRFID</a:t>
            </a:r>
            <a:r>
              <a:rPr lang="en-US" sz="3200" b="1" spc="-71" dirty="0">
                <a:solidFill>
                  <a:schemeClr val="bg1"/>
                </a:solidFill>
                <a:latin typeface="+mn-lt"/>
              </a:rPr>
              <a:t> </a:t>
            </a:r>
            <a:r>
              <a:rPr lang="en-US" sz="3200" b="1" spc="-4" dirty="0">
                <a:solidFill>
                  <a:schemeClr val="bg1"/>
                </a:solidFill>
                <a:latin typeface="+mn-lt"/>
              </a:rPr>
              <a:t>Reader Configurations</a:t>
            </a:r>
            <a:endParaRPr lang="en-US" sz="3200" b="1" dirty="0">
              <a:solidFill>
                <a:schemeClr val="bg1"/>
              </a:solidFill>
              <a:latin typeface="+mn-lt"/>
            </a:endParaRPr>
          </a:p>
        </p:txBody>
      </p:sp>
      <p:pic>
        <p:nvPicPr>
          <p:cNvPr id="5" name="Picture 4">
            <a:extLst>
              <a:ext uri="{FF2B5EF4-FFF2-40B4-BE49-F238E27FC236}">
                <a16:creationId xmlns:a16="http://schemas.microsoft.com/office/drawing/2014/main" id="{B3F0C56C-EFA2-440A-BC37-3619EE71C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 y="4681584"/>
            <a:ext cx="1792091" cy="1344068"/>
          </a:xfrm>
          <a:prstGeom prst="rect">
            <a:avLst/>
          </a:prstGeom>
        </p:spPr>
      </p:pic>
      <p:pic>
        <p:nvPicPr>
          <p:cNvPr id="6" name="Picture 5">
            <a:extLst>
              <a:ext uri="{FF2B5EF4-FFF2-40B4-BE49-F238E27FC236}">
                <a16:creationId xmlns:a16="http://schemas.microsoft.com/office/drawing/2014/main" id="{C24BC737-3114-45B6-A212-FD4E223B09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32"/>
          <a:stretch/>
        </p:blipFill>
        <p:spPr>
          <a:xfrm>
            <a:off x="4886751" y="1018440"/>
            <a:ext cx="2271773" cy="3203046"/>
          </a:xfrm>
          <a:prstGeom prst="rect">
            <a:avLst/>
          </a:prstGeom>
        </p:spPr>
      </p:pic>
      <p:pic>
        <p:nvPicPr>
          <p:cNvPr id="7" name="Picture 6">
            <a:extLst>
              <a:ext uri="{FF2B5EF4-FFF2-40B4-BE49-F238E27FC236}">
                <a16:creationId xmlns:a16="http://schemas.microsoft.com/office/drawing/2014/main" id="{CD67DA7C-36D7-4260-9BBA-77973C7F779B}"/>
              </a:ext>
            </a:extLst>
          </p:cNvPr>
          <p:cNvPicPr>
            <a:picLocks noChangeAspect="1"/>
          </p:cNvPicPr>
          <p:nvPr/>
        </p:nvPicPr>
        <p:blipFill>
          <a:blip r:embed="rId5"/>
          <a:stretch>
            <a:fillRect/>
          </a:stretch>
        </p:blipFill>
        <p:spPr>
          <a:xfrm>
            <a:off x="7275569" y="1028423"/>
            <a:ext cx="1810261" cy="3203046"/>
          </a:xfrm>
          <a:prstGeom prst="rect">
            <a:avLst/>
          </a:prstGeom>
        </p:spPr>
      </p:pic>
      <p:pic>
        <p:nvPicPr>
          <p:cNvPr id="8" name="Picture 7">
            <a:extLst>
              <a:ext uri="{FF2B5EF4-FFF2-40B4-BE49-F238E27FC236}">
                <a16:creationId xmlns:a16="http://schemas.microsoft.com/office/drawing/2014/main" id="{96349921-63CA-4599-9CBE-B0879F1CB3E1}"/>
              </a:ext>
            </a:extLst>
          </p:cNvPr>
          <p:cNvPicPr>
            <a:picLocks noChangeAspect="1"/>
          </p:cNvPicPr>
          <p:nvPr/>
        </p:nvPicPr>
        <p:blipFill rotWithShape="1">
          <a:blip r:embed="rId6"/>
          <a:srcRect l="15417" t="15926" r="39167" b="27037"/>
          <a:stretch/>
        </p:blipFill>
        <p:spPr>
          <a:xfrm>
            <a:off x="2396171" y="1018440"/>
            <a:ext cx="2424511" cy="1712728"/>
          </a:xfrm>
          <a:prstGeom prst="rect">
            <a:avLst/>
          </a:prstGeom>
        </p:spPr>
      </p:pic>
      <p:pic>
        <p:nvPicPr>
          <p:cNvPr id="9" name="Picture 8">
            <a:extLst>
              <a:ext uri="{FF2B5EF4-FFF2-40B4-BE49-F238E27FC236}">
                <a16:creationId xmlns:a16="http://schemas.microsoft.com/office/drawing/2014/main" id="{30B0AF86-0736-400C-B47D-D6E416778655}"/>
              </a:ext>
            </a:extLst>
          </p:cNvPr>
          <p:cNvPicPr>
            <a:picLocks noChangeAspect="1"/>
          </p:cNvPicPr>
          <p:nvPr/>
        </p:nvPicPr>
        <p:blipFill>
          <a:blip r:embed="rId7"/>
          <a:stretch>
            <a:fillRect/>
          </a:stretch>
        </p:blipFill>
        <p:spPr>
          <a:xfrm>
            <a:off x="2430690" y="2810919"/>
            <a:ext cx="2476500" cy="1847850"/>
          </a:xfrm>
          <a:prstGeom prst="rect">
            <a:avLst/>
          </a:prstGeom>
        </p:spPr>
      </p:pic>
      <p:pic>
        <p:nvPicPr>
          <p:cNvPr id="10" name="Picture 9">
            <a:extLst>
              <a:ext uri="{FF2B5EF4-FFF2-40B4-BE49-F238E27FC236}">
                <a16:creationId xmlns:a16="http://schemas.microsoft.com/office/drawing/2014/main" id="{62AB5CE0-CA82-4D01-AEE2-3B20C8290FF8}"/>
              </a:ext>
            </a:extLst>
          </p:cNvPr>
          <p:cNvPicPr>
            <a:picLocks noChangeAspect="1"/>
          </p:cNvPicPr>
          <p:nvPr/>
        </p:nvPicPr>
        <p:blipFill>
          <a:blip r:embed="rId8"/>
          <a:stretch>
            <a:fillRect/>
          </a:stretch>
        </p:blipFill>
        <p:spPr>
          <a:xfrm>
            <a:off x="4959956" y="4267776"/>
            <a:ext cx="2466975" cy="1847850"/>
          </a:xfrm>
          <a:prstGeom prst="rect">
            <a:avLst/>
          </a:prstGeom>
        </p:spPr>
      </p:pic>
      <p:pic>
        <p:nvPicPr>
          <p:cNvPr id="11" name="Picture 10">
            <a:extLst>
              <a:ext uri="{FF2B5EF4-FFF2-40B4-BE49-F238E27FC236}">
                <a16:creationId xmlns:a16="http://schemas.microsoft.com/office/drawing/2014/main" id="{888E4081-C154-41D9-B713-F13EF9FEBB7E}"/>
              </a:ext>
            </a:extLst>
          </p:cNvPr>
          <p:cNvPicPr>
            <a:picLocks noChangeAspect="1"/>
          </p:cNvPicPr>
          <p:nvPr/>
        </p:nvPicPr>
        <p:blipFill>
          <a:blip r:embed="rId9"/>
          <a:stretch>
            <a:fillRect/>
          </a:stretch>
        </p:blipFill>
        <p:spPr>
          <a:xfrm>
            <a:off x="-2056" y="2805041"/>
            <a:ext cx="2432746" cy="1809963"/>
          </a:xfrm>
          <a:prstGeom prst="rect">
            <a:avLst/>
          </a:prstGeom>
        </p:spPr>
      </p:pic>
      <p:pic>
        <p:nvPicPr>
          <p:cNvPr id="12" name="Picture 11">
            <a:extLst>
              <a:ext uri="{FF2B5EF4-FFF2-40B4-BE49-F238E27FC236}">
                <a16:creationId xmlns:a16="http://schemas.microsoft.com/office/drawing/2014/main" id="{719EF496-8714-417D-9413-650DBE2930BF}"/>
              </a:ext>
            </a:extLst>
          </p:cNvPr>
          <p:cNvPicPr>
            <a:picLocks noChangeAspect="1"/>
          </p:cNvPicPr>
          <p:nvPr/>
        </p:nvPicPr>
        <p:blipFill rotWithShape="1">
          <a:blip r:embed="rId10"/>
          <a:srcRect b="24461"/>
          <a:stretch/>
        </p:blipFill>
        <p:spPr>
          <a:xfrm>
            <a:off x="2687158" y="4706060"/>
            <a:ext cx="1642110" cy="1295116"/>
          </a:xfrm>
          <a:prstGeom prst="rect">
            <a:avLst/>
          </a:prstGeom>
        </p:spPr>
      </p:pic>
      <p:pic>
        <p:nvPicPr>
          <p:cNvPr id="13" name="Picture 12">
            <a:extLst>
              <a:ext uri="{FF2B5EF4-FFF2-40B4-BE49-F238E27FC236}">
                <a16:creationId xmlns:a16="http://schemas.microsoft.com/office/drawing/2014/main" id="{E1000F88-476D-4FB9-A848-2A69C3E11C1A}"/>
              </a:ext>
            </a:extLst>
          </p:cNvPr>
          <p:cNvPicPr>
            <a:picLocks noChangeAspect="1"/>
          </p:cNvPicPr>
          <p:nvPr/>
        </p:nvPicPr>
        <p:blipFill rotWithShape="1">
          <a:blip r:embed="rId11"/>
          <a:srcRect t="12860" r="49246" b="11702"/>
          <a:stretch/>
        </p:blipFill>
        <p:spPr>
          <a:xfrm>
            <a:off x="7572256" y="4448932"/>
            <a:ext cx="1475058" cy="1275211"/>
          </a:xfrm>
          <a:prstGeom prst="rect">
            <a:avLst/>
          </a:prstGeom>
        </p:spPr>
      </p:pic>
    </p:spTree>
    <p:extLst>
      <p:ext uri="{BB962C8B-B14F-4D97-AF65-F5344CB8AC3E}">
        <p14:creationId xmlns:p14="http://schemas.microsoft.com/office/powerpoint/2010/main" val="239977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509221" y="5647266"/>
            <a:ext cx="1653428" cy="255678"/>
          </a:xfrm>
          <a:prstGeom prst="rect">
            <a:avLst/>
          </a:prstGeom>
        </p:spPr>
        <p:txBody>
          <a:bodyPr vert="horz" wrap="square" lIns="0" tIns="11206" rIns="0" bIns="0" rtlCol="0">
            <a:spAutoFit/>
          </a:bodyPr>
          <a:lstStyle/>
          <a:p>
            <a:pPr marL="11206" algn="ctr" defTabSz="806867">
              <a:spcBef>
                <a:spcPts val="88"/>
              </a:spcBef>
              <a:defRPr/>
            </a:pPr>
            <a:r>
              <a:rPr sz="1600" b="1" spc="-4" dirty="0">
                <a:solidFill>
                  <a:srgbClr val="2E395D"/>
                </a:solidFill>
                <a:cs typeface="Georgia"/>
              </a:rPr>
              <a:t>Deploys</a:t>
            </a:r>
            <a:r>
              <a:rPr sz="1600" b="1" spc="-18" dirty="0">
                <a:solidFill>
                  <a:srgbClr val="2E395D"/>
                </a:solidFill>
                <a:cs typeface="Georgia"/>
              </a:rPr>
              <a:t> </a:t>
            </a:r>
            <a:r>
              <a:rPr sz="1600" b="1" spc="-4" dirty="0">
                <a:solidFill>
                  <a:srgbClr val="2E395D"/>
                </a:solidFill>
                <a:cs typeface="Georgia"/>
              </a:rPr>
              <a:t>rapidly</a:t>
            </a:r>
            <a:endParaRPr sz="1600" dirty="0">
              <a:solidFill>
                <a:prstClr val="black"/>
              </a:solidFill>
              <a:cs typeface="Georgia"/>
            </a:endParaRPr>
          </a:p>
        </p:txBody>
      </p:sp>
      <p:sp>
        <p:nvSpPr>
          <p:cNvPr id="7" name="object 7"/>
          <p:cNvSpPr txBox="1"/>
          <p:nvPr/>
        </p:nvSpPr>
        <p:spPr>
          <a:xfrm>
            <a:off x="3426356" y="5647266"/>
            <a:ext cx="1693209" cy="255678"/>
          </a:xfrm>
          <a:prstGeom prst="rect">
            <a:avLst/>
          </a:prstGeom>
        </p:spPr>
        <p:txBody>
          <a:bodyPr vert="horz" wrap="square" lIns="0" tIns="11206" rIns="0" bIns="0" rtlCol="0">
            <a:spAutoFit/>
          </a:bodyPr>
          <a:lstStyle/>
          <a:p>
            <a:pPr marL="254947" indent="-243741" algn="ctr" defTabSz="806867">
              <a:spcBef>
                <a:spcPts val="88"/>
              </a:spcBef>
              <a:buFontTx/>
              <a:buChar char="•"/>
              <a:tabLst>
                <a:tab pos="254387" algn="l"/>
                <a:tab pos="255508" algn="l"/>
              </a:tabLst>
              <a:defRPr/>
            </a:pPr>
            <a:r>
              <a:rPr sz="1600" b="1" spc="-4" dirty="0">
                <a:solidFill>
                  <a:srgbClr val="2E395D"/>
                </a:solidFill>
                <a:cs typeface="Georgia"/>
              </a:rPr>
              <a:t>Analyzes</a:t>
            </a:r>
            <a:r>
              <a:rPr sz="1600" b="1" spc="-35" dirty="0">
                <a:solidFill>
                  <a:srgbClr val="2E395D"/>
                </a:solidFill>
                <a:cs typeface="Georgia"/>
              </a:rPr>
              <a:t> </a:t>
            </a:r>
            <a:r>
              <a:rPr sz="1600" b="1" spc="-4" dirty="0">
                <a:solidFill>
                  <a:srgbClr val="2E395D"/>
                </a:solidFill>
                <a:cs typeface="Georgia"/>
              </a:rPr>
              <a:t>data</a:t>
            </a:r>
            <a:endParaRPr sz="1600" dirty="0">
              <a:solidFill>
                <a:prstClr val="black"/>
              </a:solidFill>
              <a:cs typeface="Georgia"/>
            </a:endParaRPr>
          </a:p>
        </p:txBody>
      </p:sp>
      <p:sp>
        <p:nvSpPr>
          <p:cNvPr id="8" name="object 8"/>
          <p:cNvSpPr txBox="1"/>
          <p:nvPr/>
        </p:nvSpPr>
        <p:spPr>
          <a:xfrm>
            <a:off x="5252323" y="5647266"/>
            <a:ext cx="2279837" cy="255678"/>
          </a:xfrm>
          <a:prstGeom prst="rect">
            <a:avLst/>
          </a:prstGeom>
        </p:spPr>
        <p:txBody>
          <a:bodyPr vert="horz" wrap="square" lIns="0" tIns="11206" rIns="0" bIns="0" rtlCol="0">
            <a:spAutoFit/>
          </a:bodyPr>
          <a:lstStyle/>
          <a:p>
            <a:pPr marL="254947" indent="-243741" algn="ctr" defTabSz="806867">
              <a:spcBef>
                <a:spcPts val="88"/>
              </a:spcBef>
              <a:buFontTx/>
              <a:buChar char="•"/>
              <a:tabLst>
                <a:tab pos="254387" algn="l"/>
                <a:tab pos="255508" algn="l"/>
              </a:tabLst>
              <a:defRPr/>
            </a:pPr>
            <a:r>
              <a:rPr sz="1600" b="1" spc="-4" dirty="0">
                <a:solidFill>
                  <a:srgbClr val="2E395D"/>
                </a:solidFill>
                <a:cs typeface="Georgia"/>
              </a:rPr>
              <a:t>Smart</a:t>
            </a:r>
            <a:r>
              <a:rPr sz="1600" b="1" spc="-9" dirty="0">
                <a:solidFill>
                  <a:srgbClr val="2E395D"/>
                </a:solidFill>
                <a:cs typeface="Georgia"/>
              </a:rPr>
              <a:t> </a:t>
            </a:r>
            <a:r>
              <a:rPr sz="1600" b="1" spc="-4" dirty="0">
                <a:solidFill>
                  <a:srgbClr val="2E395D"/>
                </a:solidFill>
                <a:cs typeface="Georgia"/>
              </a:rPr>
              <a:t>notifications</a:t>
            </a:r>
            <a:endParaRPr sz="1600" dirty="0">
              <a:solidFill>
                <a:prstClr val="black"/>
              </a:solidFill>
              <a:cs typeface="Georgia"/>
            </a:endParaRPr>
          </a:p>
        </p:txBody>
      </p:sp>
      <p:sp>
        <p:nvSpPr>
          <p:cNvPr id="13" name="object 13"/>
          <p:cNvSpPr txBox="1">
            <a:spLocks noGrp="1"/>
          </p:cNvSpPr>
          <p:nvPr>
            <p:ph type="title" idx="4294967295"/>
          </p:nvPr>
        </p:nvSpPr>
        <p:spPr>
          <a:xfrm>
            <a:off x="359028" y="112540"/>
            <a:ext cx="8414724" cy="503192"/>
          </a:xfrm>
          <a:prstGeom prst="rect">
            <a:avLst/>
          </a:prstGeom>
        </p:spPr>
        <p:txBody>
          <a:bodyPr vert="horz" wrap="square" lIns="0" tIns="10646" rIns="0" bIns="0" rtlCol="0">
            <a:spAutoFit/>
          </a:bodyPr>
          <a:lstStyle/>
          <a:p>
            <a:pPr marL="11206" algn="ctr">
              <a:lnSpc>
                <a:spcPct val="100000"/>
              </a:lnSpc>
              <a:spcBef>
                <a:spcPts val="84"/>
              </a:spcBef>
            </a:pPr>
            <a:r>
              <a:rPr lang="en-US" sz="3200" b="1" spc="-53" dirty="0">
                <a:solidFill>
                  <a:schemeClr val="bg1"/>
                </a:solidFill>
                <a:latin typeface="+mn-lt"/>
              </a:rPr>
              <a:t>Low Energy </a:t>
            </a:r>
            <a:r>
              <a:rPr sz="3200" b="1" spc="-53" dirty="0">
                <a:solidFill>
                  <a:schemeClr val="bg1"/>
                </a:solidFill>
                <a:latin typeface="+mn-lt"/>
              </a:rPr>
              <a:t>B</a:t>
            </a:r>
            <a:r>
              <a:rPr lang="en-US" sz="3200" b="1" spc="-53" dirty="0">
                <a:solidFill>
                  <a:schemeClr val="bg1"/>
                </a:solidFill>
                <a:latin typeface="+mn-lt"/>
              </a:rPr>
              <a:t>luetooth</a:t>
            </a:r>
            <a:r>
              <a:rPr sz="3200" b="1" spc="-115" dirty="0">
                <a:solidFill>
                  <a:schemeClr val="bg1"/>
                </a:solidFill>
                <a:latin typeface="+mn-lt"/>
              </a:rPr>
              <a:t> </a:t>
            </a:r>
            <a:r>
              <a:rPr lang="en-US" sz="3200" b="1" spc="-57" dirty="0">
                <a:solidFill>
                  <a:schemeClr val="bg1"/>
                </a:solidFill>
                <a:latin typeface="+mn-lt"/>
              </a:rPr>
              <a:t>Solutions</a:t>
            </a:r>
            <a:endParaRPr sz="3200" b="1" spc="-57" dirty="0">
              <a:solidFill>
                <a:schemeClr val="bg1"/>
              </a:solidFill>
              <a:latin typeface="+mn-lt"/>
            </a:endParaRPr>
          </a:p>
        </p:txBody>
      </p:sp>
      <p:sp>
        <p:nvSpPr>
          <p:cNvPr id="14" name="object 14"/>
          <p:cNvSpPr txBox="1"/>
          <p:nvPr/>
        </p:nvSpPr>
        <p:spPr>
          <a:xfrm>
            <a:off x="3134620" y="1035495"/>
            <a:ext cx="5324811" cy="2302916"/>
          </a:xfrm>
          <a:prstGeom prst="rect">
            <a:avLst/>
          </a:prstGeom>
        </p:spPr>
        <p:txBody>
          <a:bodyPr vert="horz" wrap="square" lIns="0" tIns="10646" rIns="0" bIns="0" rtlCol="0">
            <a:spAutoFit/>
          </a:bodyPr>
          <a:lstStyle/>
          <a:p>
            <a:pPr algn="ctr" defTabSz="806867">
              <a:spcBef>
                <a:spcPts val="84"/>
              </a:spcBef>
              <a:defRPr/>
            </a:pPr>
            <a:r>
              <a:rPr b="1" spc="-4" dirty="0">
                <a:solidFill>
                  <a:schemeClr val="tx2"/>
                </a:solidFill>
                <a:cs typeface="Georgia"/>
              </a:rPr>
              <a:t>AdvanTech, Inc</a:t>
            </a:r>
            <a:r>
              <a:rPr lang="en-US" b="1" spc="-4" dirty="0">
                <a:solidFill>
                  <a:schemeClr val="tx2"/>
                </a:solidFill>
                <a:cs typeface="Georgia"/>
              </a:rPr>
              <a:t>.</a:t>
            </a:r>
            <a:endParaRPr dirty="0">
              <a:solidFill>
                <a:schemeClr val="tx2"/>
              </a:solidFill>
              <a:cs typeface="Georgia"/>
            </a:endParaRPr>
          </a:p>
          <a:p>
            <a:pPr defTabSz="806867">
              <a:spcBef>
                <a:spcPts val="40"/>
              </a:spcBef>
              <a:defRPr/>
            </a:pPr>
            <a:endParaRPr dirty="0">
              <a:solidFill>
                <a:schemeClr val="tx2"/>
              </a:solidFill>
              <a:cs typeface="Times New Roman"/>
            </a:endParaRPr>
          </a:p>
          <a:p>
            <a:pPr algn="ctr" defTabSz="806867">
              <a:defRPr/>
            </a:pPr>
            <a:r>
              <a:rPr b="1" spc="-4" dirty="0">
                <a:solidFill>
                  <a:schemeClr val="tx2"/>
                </a:solidFill>
                <a:cs typeface="Georgia"/>
              </a:rPr>
              <a:t>Low </a:t>
            </a:r>
            <a:r>
              <a:rPr b="1" dirty="0">
                <a:solidFill>
                  <a:schemeClr val="tx2"/>
                </a:solidFill>
                <a:cs typeface="Georgia"/>
              </a:rPr>
              <a:t>Energy</a:t>
            </a:r>
            <a:r>
              <a:rPr b="1" spc="4" dirty="0">
                <a:solidFill>
                  <a:schemeClr val="tx2"/>
                </a:solidFill>
                <a:cs typeface="Georgia"/>
              </a:rPr>
              <a:t> </a:t>
            </a:r>
            <a:r>
              <a:rPr lang="en-US" b="1" spc="-4" dirty="0">
                <a:solidFill>
                  <a:schemeClr val="tx2"/>
                </a:solidFill>
                <a:cs typeface="Georgia"/>
              </a:rPr>
              <a:t>Bluetooth </a:t>
            </a:r>
            <a:r>
              <a:rPr b="1" spc="-4" dirty="0">
                <a:solidFill>
                  <a:schemeClr val="tx2"/>
                </a:solidFill>
                <a:cs typeface="Georgia"/>
              </a:rPr>
              <a:t>Solutions</a:t>
            </a:r>
            <a:endParaRPr dirty="0">
              <a:solidFill>
                <a:schemeClr val="tx2"/>
              </a:solidFill>
              <a:cs typeface="Georgia"/>
            </a:endParaRPr>
          </a:p>
          <a:p>
            <a:pPr defTabSz="806867">
              <a:defRPr/>
            </a:pPr>
            <a:endParaRPr dirty="0">
              <a:solidFill>
                <a:schemeClr val="tx2"/>
              </a:solidFill>
              <a:cs typeface="Times New Roman"/>
            </a:endParaRPr>
          </a:p>
          <a:p>
            <a:pPr defTabSz="806867">
              <a:spcBef>
                <a:spcPts val="13"/>
              </a:spcBef>
              <a:defRPr/>
            </a:pPr>
            <a:endParaRPr sz="2400" dirty="0">
              <a:solidFill>
                <a:schemeClr val="tx2"/>
              </a:solidFill>
              <a:cs typeface="Times New Roman"/>
            </a:endParaRPr>
          </a:p>
          <a:p>
            <a:pPr marL="11206" marR="4483" algn="ctr" defTabSz="806867">
              <a:spcBef>
                <a:spcPts val="4"/>
              </a:spcBef>
              <a:defRPr/>
            </a:pPr>
            <a:r>
              <a:rPr b="1" spc="-40" dirty="0">
                <a:solidFill>
                  <a:schemeClr val="tx2"/>
                </a:solidFill>
                <a:cs typeface="Georgia"/>
              </a:rPr>
              <a:t>Our </a:t>
            </a:r>
            <a:r>
              <a:rPr b="1" spc="-49" dirty="0">
                <a:solidFill>
                  <a:schemeClr val="tx2"/>
                </a:solidFill>
                <a:cs typeface="Georgia"/>
              </a:rPr>
              <a:t>product </a:t>
            </a:r>
            <a:r>
              <a:rPr b="1" spc="-31" dirty="0">
                <a:solidFill>
                  <a:schemeClr val="tx2"/>
                </a:solidFill>
                <a:cs typeface="Georgia"/>
              </a:rPr>
              <a:t>is </a:t>
            </a:r>
            <a:r>
              <a:rPr b="1" spc="-4" dirty="0">
                <a:solidFill>
                  <a:schemeClr val="tx2"/>
                </a:solidFill>
                <a:cs typeface="Georgia"/>
              </a:rPr>
              <a:t>a </a:t>
            </a:r>
            <a:r>
              <a:rPr b="1" spc="-49" dirty="0">
                <a:solidFill>
                  <a:schemeClr val="tx2"/>
                </a:solidFill>
                <a:cs typeface="Georgia"/>
              </a:rPr>
              <a:t>solution </a:t>
            </a:r>
            <a:r>
              <a:rPr b="1" spc="-62" dirty="0">
                <a:solidFill>
                  <a:schemeClr val="tx2"/>
                </a:solidFill>
                <a:cs typeface="Georgia"/>
              </a:rPr>
              <a:t>that  </a:t>
            </a:r>
            <a:r>
              <a:rPr b="1" spc="-49" dirty="0">
                <a:solidFill>
                  <a:schemeClr val="tx2"/>
                </a:solidFill>
                <a:cs typeface="Georgia"/>
              </a:rPr>
              <a:t>includes beacons, </a:t>
            </a:r>
            <a:r>
              <a:rPr b="1" spc="-53" dirty="0">
                <a:solidFill>
                  <a:schemeClr val="tx2"/>
                </a:solidFill>
                <a:cs typeface="Georgia"/>
              </a:rPr>
              <a:t>readers, </a:t>
            </a:r>
            <a:r>
              <a:rPr b="1" spc="-44" dirty="0">
                <a:solidFill>
                  <a:schemeClr val="tx2"/>
                </a:solidFill>
                <a:cs typeface="Georgia"/>
              </a:rPr>
              <a:t>apps, </a:t>
            </a:r>
            <a:r>
              <a:rPr b="1" spc="-40" dirty="0">
                <a:solidFill>
                  <a:schemeClr val="tx2"/>
                </a:solidFill>
                <a:cs typeface="Georgia"/>
              </a:rPr>
              <a:t>and </a:t>
            </a:r>
            <a:r>
              <a:rPr b="1" spc="-49" dirty="0">
                <a:solidFill>
                  <a:schemeClr val="tx2"/>
                </a:solidFill>
                <a:cs typeface="Georgia"/>
              </a:rPr>
              <a:t>software </a:t>
            </a:r>
            <a:r>
              <a:rPr b="1" spc="-31" dirty="0">
                <a:solidFill>
                  <a:schemeClr val="tx2"/>
                </a:solidFill>
                <a:cs typeface="Georgia"/>
              </a:rPr>
              <a:t>to </a:t>
            </a:r>
            <a:r>
              <a:rPr b="1" spc="-49" dirty="0">
                <a:solidFill>
                  <a:schemeClr val="tx2"/>
                </a:solidFill>
                <a:cs typeface="Georgia"/>
              </a:rPr>
              <a:t>track assets </a:t>
            </a:r>
            <a:r>
              <a:rPr b="1" spc="-31" dirty="0">
                <a:solidFill>
                  <a:schemeClr val="tx2"/>
                </a:solidFill>
                <a:cs typeface="Georgia"/>
              </a:rPr>
              <a:t>in</a:t>
            </a:r>
            <a:r>
              <a:rPr b="1" spc="-340" dirty="0">
                <a:solidFill>
                  <a:schemeClr val="tx2"/>
                </a:solidFill>
                <a:cs typeface="Georgia"/>
              </a:rPr>
              <a:t> </a:t>
            </a:r>
            <a:r>
              <a:rPr lang="en-US" b="1" spc="-340" dirty="0">
                <a:solidFill>
                  <a:schemeClr val="tx2"/>
                </a:solidFill>
                <a:cs typeface="Georgia"/>
              </a:rPr>
              <a:t> </a:t>
            </a:r>
            <a:r>
              <a:rPr b="1" spc="-57" dirty="0">
                <a:solidFill>
                  <a:schemeClr val="tx2"/>
                </a:solidFill>
                <a:cs typeface="Georgia"/>
              </a:rPr>
              <a:t>warehouses, </a:t>
            </a:r>
            <a:r>
              <a:rPr b="1" spc="-62" dirty="0">
                <a:solidFill>
                  <a:schemeClr val="tx2"/>
                </a:solidFill>
                <a:cs typeface="Georgia"/>
              </a:rPr>
              <a:t>yards,  </a:t>
            </a:r>
            <a:r>
              <a:rPr b="1" spc="-49" dirty="0">
                <a:solidFill>
                  <a:schemeClr val="tx2"/>
                </a:solidFill>
                <a:cs typeface="Georgia"/>
              </a:rPr>
              <a:t>offices, </a:t>
            </a:r>
            <a:r>
              <a:rPr b="1" spc="-53" dirty="0">
                <a:solidFill>
                  <a:schemeClr val="tx2"/>
                </a:solidFill>
                <a:cs typeface="Georgia"/>
              </a:rPr>
              <a:t>hospitals,</a:t>
            </a:r>
            <a:r>
              <a:rPr b="1" spc="-141" dirty="0">
                <a:solidFill>
                  <a:schemeClr val="tx2"/>
                </a:solidFill>
                <a:cs typeface="Georgia"/>
              </a:rPr>
              <a:t> </a:t>
            </a:r>
            <a:r>
              <a:rPr b="1" spc="-57" dirty="0">
                <a:solidFill>
                  <a:schemeClr val="tx2"/>
                </a:solidFill>
                <a:cs typeface="Georgia"/>
              </a:rPr>
              <a:t>etc.</a:t>
            </a:r>
            <a:endParaRPr dirty="0">
              <a:solidFill>
                <a:schemeClr val="tx2"/>
              </a:solidFill>
              <a:cs typeface="Georgia"/>
            </a:endParaRPr>
          </a:p>
        </p:txBody>
      </p:sp>
      <p:sp>
        <p:nvSpPr>
          <p:cNvPr id="5" name="object 5"/>
          <p:cNvSpPr/>
          <p:nvPr/>
        </p:nvSpPr>
        <p:spPr>
          <a:xfrm>
            <a:off x="790221" y="5427625"/>
            <a:ext cx="7529689" cy="657486"/>
          </a:xfrm>
          <a:prstGeom prst="rect">
            <a:avLst/>
          </a:prstGeom>
          <a:blipFill>
            <a:blip r:embed="rId2" cstate="print"/>
            <a:stretch>
              <a:fillRect/>
            </a:stretch>
          </a:blipFill>
        </p:spPr>
        <p:txBody>
          <a:bodyPr wrap="square" lIns="0" tIns="0" rIns="0" bIns="0" rtlCol="0"/>
          <a:lstStyle/>
          <a:p>
            <a:pPr defTabSz="806867">
              <a:defRPr/>
            </a:pPr>
            <a:endParaRPr sz="1588" dirty="0">
              <a:solidFill>
                <a:prstClr val="black"/>
              </a:solidFill>
              <a:latin typeface="Calibri"/>
            </a:endParaRPr>
          </a:p>
        </p:txBody>
      </p:sp>
      <p:pic>
        <p:nvPicPr>
          <p:cNvPr id="3" name="Picture 2">
            <a:extLst>
              <a:ext uri="{FF2B5EF4-FFF2-40B4-BE49-F238E27FC236}">
                <a16:creationId xmlns:a16="http://schemas.microsoft.com/office/drawing/2014/main" id="{6C9C1874-6775-4221-A12A-DEA87FB8DAA9}"/>
              </a:ext>
            </a:extLst>
          </p:cNvPr>
          <p:cNvPicPr>
            <a:picLocks noChangeAspect="1"/>
          </p:cNvPicPr>
          <p:nvPr/>
        </p:nvPicPr>
        <p:blipFill rotWithShape="1">
          <a:blip r:embed="rId3"/>
          <a:srcRect l="23403" t="2353" r="2127" b="47811"/>
          <a:stretch/>
        </p:blipFill>
        <p:spPr>
          <a:xfrm>
            <a:off x="664541" y="974147"/>
            <a:ext cx="1506473" cy="2454853"/>
          </a:xfrm>
          <a:prstGeom prst="rect">
            <a:avLst/>
          </a:prstGeom>
        </p:spPr>
      </p:pic>
      <p:pic>
        <p:nvPicPr>
          <p:cNvPr id="4" name="Picture 3">
            <a:extLst>
              <a:ext uri="{FF2B5EF4-FFF2-40B4-BE49-F238E27FC236}">
                <a16:creationId xmlns:a16="http://schemas.microsoft.com/office/drawing/2014/main" id="{CC9434BB-C6E9-4CC4-862A-F82A07ADC993}"/>
              </a:ext>
            </a:extLst>
          </p:cNvPr>
          <p:cNvPicPr>
            <a:picLocks noChangeAspect="1"/>
          </p:cNvPicPr>
          <p:nvPr/>
        </p:nvPicPr>
        <p:blipFill rotWithShape="1">
          <a:blip r:embed="rId4"/>
          <a:srcRect b="46251"/>
          <a:stretch/>
        </p:blipFill>
        <p:spPr>
          <a:xfrm>
            <a:off x="7936619" y="3496236"/>
            <a:ext cx="672411" cy="543566"/>
          </a:xfrm>
          <a:prstGeom prst="rect">
            <a:avLst/>
          </a:prstGeom>
        </p:spPr>
      </p:pic>
      <p:pic>
        <p:nvPicPr>
          <p:cNvPr id="9" name="Picture 8">
            <a:extLst>
              <a:ext uri="{FF2B5EF4-FFF2-40B4-BE49-F238E27FC236}">
                <a16:creationId xmlns:a16="http://schemas.microsoft.com/office/drawing/2014/main" id="{9E5F9D28-297C-4671-80FC-F129DCE4C58C}"/>
              </a:ext>
            </a:extLst>
          </p:cNvPr>
          <p:cNvPicPr>
            <a:picLocks noChangeAspect="1"/>
          </p:cNvPicPr>
          <p:nvPr/>
        </p:nvPicPr>
        <p:blipFill>
          <a:blip r:embed="rId5"/>
          <a:stretch>
            <a:fillRect/>
          </a:stretch>
        </p:blipFill>
        <p:spPr>
          <a:xfrm>
            <a:off x="2466807" y="3881012"/>
            <a:ext cx="545345" cy="993739"/>
          </a:xfrm>
          <a:prstGeom prst="rect">
            <a:avLst/>
          </a:prstGeom>
        </p:spPr>
      </p:pic>
      <p:pic>
        <p:nvPicPr>
          <p:cNvPr id="10" name="Picture 9">
            <a:extLst>
              <a:ext uri="{FF2B5EF4-FFF2-40B4-BE49-F238E27FC236}">
                <a16:creationId xmlns:a16="http://schemas.microsoft.com/office/drawing/2014/main" id="{ACC222D8-8E47-458D-8685-E7D2765D59AE}"/>
              </a:ext>
            </a:extLst>
          </p:cNvPr>
          <p:cNvPicPr>
            <a:picLocks noChangeAspect="1"/>
          </p:cNvPicPr>
          <p:nvPr/>
        </p:nvPicPr>
        <p:blipFill>
          <a:blip r:embed="rId6"/>
          <a:stretch>
            <a:fillRect/>
          </a:stretch>
        </p:blipFill>
        <p:spPr>
          <a:xfrm>
            <a:off x="568398" y="3496236"/>
            <a:ext cx="1736971" cy="1405759"/>
          </a:xfrm>
          <a:prstGeom prst="rect">
            <a:avLst/>
          </a:prstGeom>
        </p:spPr>
      </p:pic>
      <p:pic>
        <p:nvPicPr>
          <p:cNvPr id="11" name="Picture 10">
            <a:extLst>
              <a:ext uri="{FF2B5EF4-FFF2-40B4-BE49-F238E27FC236}">
                <a16:creationId xmlns:a16="http://schemas.microsoft.com/office/drawing/2014/main" id="{AF0E48D8-7673-490F-AF96-FEE94D1D67A4}"/>
              </a:ext>
            </a:extLst>
          </p:cNvPr>
          <p:cNvPicPr>
            <a:picLocks noChangeAspect="1"/>
          </p:cNvPicPr>
          <p:nvPr/>
        </p:nvPicPr>
        <p:blipFill rotWithShape="1">
          <a:blip r:embed="rId7"/>
          <a:srcRect l="10784" t="26757" r="11572" b="32852"/>
          <a:stretch/>
        </p:blipFill>
        <p:spPr>
          <a:xfrm>
            <a:off x="6857797" y="4186219"/>
            <a:ext cx="1348725" cy="701635"/>
          </a:xfrm>
          <a:prstGeom prst="rect">
            <a:avLst/>
          </a:prstGeom>
        </p:spPr>
      </p:pic>
      <p:pic>
        <p:nvPicPr>
          <p:cNvPr id="12" name="Picture 11">
            <a:extLst>
              <a:ext uri="{FF2B5EF4-FFF2-40B4-BE49-F238E27FC236}">
                <a16:creationId xmlns:a16="http://schemas.microsoft.com/office/drawing/2014/main" id="{0EECC106-C02F-443C-8BD7-397C1DBA97F2}"/>
              </a:ext>
            </a:extLst>
          </p:cNvPr>
          <p:cNvPicPr>
            <a:picLocks noChangeAspect="1"/>
          </p:cNvPicPr>
          <p:nvPr/>
        </p:nvPicPr>
        <p:blipFill>
          <a:blip r:embed="rId8"/>
          <a:stretch>
            <a:fillRect/>
          </a:stretch>
        </p:blipFill>
        <p:spPr>
          <a:xfrm>
            <a:off x="5238017" y="3864074"/>
            <a:ext cx="1324984" cy="993739"/>
          </a:xfrm>
          <a:prstGeom prst="rect">
            <a:avLst/>
          </a:prstGeom>
        </p:spPr>
      </p:pic>
      <p:sp>
        <p:nvSpPr>
          <p:cNvPr id="16" name="TextBox 15">
            <a:extLst>
              <a:ext uri="{FF2B5EF4-FFF2-40B4-BE49-F238E27FC236}">
                <a16:creationId xmlns:a16="http://schemas.microsoft.com/office/drawing/2014/main" id="{4F0D78DE-B450-411B-B256-4B892F9F9AA0}"/>
              </a:ext>
            </a:extLst>
          </p:cNvPr>
          <p:cNvSpPr txBox="1"/>
          <p:nvPr/>
        </p:nvSpPr>
        <p:spPr>
          <a:xfrm>
            <a:off x="540795" y="4901994"/>
            <a:ext cx="2621854" cy="363946"/>
          </a:xfrm>
          <a:prstGeom prst="rect">
            <a:avLst/>
          </a:prstGeom>
          <a:noFill/>
        </p:spPr>
        <p:txBody>
          <a:bodyPr wrap="square" rtlCol="0">
            <a:spAutoFit/>
          </a:bodyPr>
          <a:lstStyle/>
          <a:p>
            <a:pPr algn="ctr"/>
            <a:r>
              <a:rPr lang="en-US" sz="1765" b="1" dirty="0"/>
              <a:t>Readers</a:t>
            </a:r>
          </a:p>
        </p:txBody>
      </p:sp>
      <p:sp>
        <p:nvSpPr>
          <p:cNvPr id="17" name="TextBox 16">
            <a:extLst>
              <a:ext uri="{FF2B5EF4-FFF2-40B4-BE49-F238E27FC236}">
                <a16:creationId xmlns:a16="http://schemas.microsoft.com/office/drawing/2014/main" id="{08C9F30E-C32A-4E2D-BA57-397AF7177ED5}"/>
              </a:ext>
            </a:extLst>
          </p:cNvPr>
          <p:cNvSpPr txBox="1"/>
          <p:nvPr/>
        </p:nvSpPr>
        <p:spPr>
          <a:xfrm>
            <a:off x="5546869" y="4960746"/>
            <a:ext cx="2621854" cy="363946"/>
          </a:xfrm>
          <a:prstGeom prst="rect">
            <a:avLst/>
          </a:prstGeom>
          <a:noFill/>
        </p:spPr>
        <p:txBody>
          <a:bodyPr wrap="square" rtlCol="0">
            <a:spAutoFit/>
          </a:bodyPr>
          <a:lstStyle/>
          <a:p>
            <a:pPr algn="ctr"/>
            <a:r>
              <a:rPr lang="en-US" sz="1765" b="1" dirty="0"/>
              <a:t>Beacons / Tags</a:t>
            </a:r>
          </a:p>
        </p:txBody>
      </p:sp>
    </p:spTree>
    <p:extLst>
      <p:ext uri="{BB962C8B-B14F-4D97-AF65-F5344CB8AC3E}">
        <p14:creationId xmlns:p14="http://schemas.microsoft.com/office/powerpoint/2010/main" val="3376048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F9DC0D47-591D-4C71-A153-B4CF07DF06BD}"/>
              </a:ext>
            </a:extLst>
          </p:cNvPr>
          <p:cNvSpPr txBox="1">
            <a:spLocks/>
          </p:cNvSpPr>
          <p:nvPr/>
        </p:nvSpPr>
        <p:spPr>
          <a:xfrm>
            <a:off x="504264" y="22233"/>
            <a:ext cx="8135471" cy="503192"/>
          </a:xfrm>
          <a:prstGeom prst="rect">
            <a:avLst/>
          </a:prstGeom>
        </p:spPr>
        <p:txBody>
          <a:bodyPr vert="horz" wrap="square" lIns="0" tIns="10646" rIns="0" bIns="0" rtlCol="0">
            <a:spAutoFit/>
          </a:bodyPr>
          <a:lstStyle>
            <a:lvl1pPr>
              <a:defRPr>
                <a:latin typeface="+mj-lt"/>
                <a:ea typeface="+mj-ea"/>
                <a:cs typeface="+mj-cs"/>
              </a:defRPr>
            </a:lvl1pPr>
          </a:lstStyle>
          <a:p>
            <a:pPr marL="11206" algn="ctr">
              <a:spcBef>
                <a:spcPts val="84"/>
              </a:spcBef>
            </a:pPr>
            <a:r>
              <a:rPr lang="en-US" sz="3200" b="1" kern="0" spc="-53" dirty="0">
                <a:solidFill>
                  <a:schemeClr val="bg1"/>
                </a:solidFill>
                <a:latin typeface="+mn-lt"/>
              </a:rPr>
              <a:t>Automated Data Capture Performance Matrix</a:t>
            </a:r>
            <a:endParaRPr lang="en-US" sz="3200" b="1" kern="0" spc="-57" dirty="0">
              <a:solidFill>
                <a:schemeClr val="bg1"/>
              </a:solidFill>
              <a:latin typeface="+mn-lt"/>
            </a:endParaRPr>
          </a:p>
        </p:txBody>
      </p:sp>
      <p:cxnSp>
        <p:nvCxnSpPr>
          <p:cNvPr id="3" name="Straight Connector 2">
            <a:extLst>
              <a:ext uri="{FF2B5EF4-FFF2-40B4-BE49-F238E27FC236}">
                <a16:creationId xmlns:a16="http://schemas.microsoft.com/office/drawing/2014/main" id="{50477C5F-0332-4DEA-8B42-0E0EBE025A52}"/>
              </a:ext>
            </a:extLst>
          </p:cNvPr>
          <p:cNvCxnSpPr/>
          <p:nvPr/>
        </p:nvCxnSpPr>
        <p:spPr>
          <a:xfrm>
            <a:off x="53024" y="974259"/>
            <a:ext cx="9052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D22EBB-2839-4206-B95C-26DA8345AC27}"/>
              </a:ext>
            </a:extLst>
          </p:cNvPr>
          <p:cNvCxnSpPr/>
          <p:nvPr/>
        </p:nvCxnSpPr>
        <p:spPr>
          <a:xfrm>
            <a:off x="53024" y="2606646"/>
            <a:ext cx="9052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A6C08D2-81EF-44EE-BDDD-65853136D7ED}"/>
              </a:ext>
            </a:extLst>
          </p:cNvPr>
          <p:cNvCxnSpPr/>
          <p:nvPr/>
        </p:nvCxnSpPr>
        <p:spPr>
          <a:xfrm>
            <a:off x="53024" y="5767218"/>
            <a:ext cx="90891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0718D2-40F8-449B-8432-5ABC1FE5526A}"/>
              </a:ext>
            </a:extLst>
          </p:cNvPr>
          <p:cNvCxnSpPr>
            <a:cxnSpLocks/>
          </p:cNvCxnSpPr>
          <p:nvPr/>
        </p:nvCxnSpPr>
        <p:spPr>
          <a:xfrm rot="5400000">
            <a:off x="2288587"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7F997B9-2808-4303-96C3-6384231B8902}"/>
              </a:ext>
            </a:extLst>
          </p:cNvPr>
          <p:cNvCxnSpPr>
            <a:cxnSpLocks/>
          </p:cNvCxnSpPr>
          <p:nvPr/>
        </p:nvCxnSpPr>
        <p:spPr>
          <a:xfrm rot="5400000">
            <a:off x="1210439"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549C5-0790-4389-B3DA-D3DED573AE6B}"/>
              </a:ext>
            </a:extLst>
          </p:cNvPr>
          <p:cNvCxnSpPr>
            <a:cxnSpLocks/>
          </p:cNvCxnSpPr>
          <p:nvPr/>
        </p:nvCxnSpPr>
        <p:spPr>
          <a:xfrm rot="5400000">
            <a:off x="-33207"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35DB73-39D3-4DCB-883A-4BCA43AAB995}"/>
              </a:ext>
            </a:extLst>
          </p:cNvPr>
          <p:cNvCxnSpPr>
            <a:cxnSpLocks/>
          </p:cNvCxnSpPr>
          <p:nvPr/>
        </p:nvCxnSpPr>
        <p:spPr>
          <a:xfrm rot="5400000">
            <a:off x="-1131595"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AF83A4-F620-4C80-9877-EF5AFD6B3C59}"/>
              </a:ext>
            </a:extLst>
          </p:cNvPr>
          <p:cNvCxnSpPr/>
          <p:nvPr/>
        </p:nvCxnSpPr>
        <p:spPr>
          <a:xfrm>
            <a:off x="53024" y="1803715"/>
            <a:ext cx="9052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906D08-B545-43A5-ABD7-51335B1317B4}"/>
              </a:ext>
            </a:extLst>
          </p:cNvPr>
          <p:cNvSpPr txBox="1"/>
          <p:nvPr/>
        </p:nvSpPr>
        <p:spPr>
          <a:xfrm>
            <a:off x="98094" y="1460174"/>
            <a:ext cx="1156404" cy="338554"/>
          </a:xfrm>
          <a:prstGeom prst="rect">
            <a:avLst/>
          </a:prstGeom>
          <a:noFill/>
        </p:spPr>
        <p:txBody>
          <a:bodyPr wrap="square" rtlCol="0">
            <a:spAutoFit/>
          </a:bodyPr>
          <a:lstStyle/>
          <a:p>
            <a:pPr algn="ctr"/>
            <a:r>
              <a:rPr lang="en-US" sz="1600" b="1" dirty="0"/>
              <a:t>Technology</a:t>
            </a:r>
          </a:p>
        </p:txBody>
      </p:sp>
      <p:sp>
        <p:nvSpPr>
          <p:cNvPr id="12" name="TextBox 11">
            <a:extLst>
              <a:ext uri="{FF2B5EF4-FFF2-40B4-BE49-F238E27FC236}">
                <a16:creationId xmlns:a16="http://schemas.microsoft.com/office/drawing/2014/main" id="{97F3C1CE-0246-408B-990C-A6F75C327CEF}"/>
              </a:ext>
            </a:extLst>
          </p:cNvPr>
          <p:cNvSpPr txBox="1"/>
          <p:nvPr/>
        </p:nvSpPr>
        <p:spPr>
          <a:xfrm>
            <a:off x="2497331" y="1213953"/>
            <a:ext cx="996208" cy="584775"/>
          </a:xfrm>
          <a:prstGeom prst="rect">
            <a:avLst/>
          </a:prstGeom>
          <a:noFill/>
        </p:spPr>
        <p:txBody>
          <a:bodyPr wrap="square" rtlCol="0">
            <a:spAutoFit/>
          </a:bodyPr>
          <a:lstStyle/>
          <a:p>
            <a:pPr algn="ctr"/>
            <a:r>
              <a:rPr lang="en-US" sz="1600" b="1" dirty="0"/>
              <a:t>Reading Distance</a:t>
            </a:r>
          </a:p>
        </p:txBody>
      </p:sp>
      <p:sp>
        <p:nvSpPr>
          <p:cNvPr id="13" name="TextBox 12">
            <a:extLst>
              <a:ext uri="{FF2B5EF4-FFF2-40B4-BE49-F238E27FC236}">
                <a16:creationId xmlns:a16="http://schemas.microsoft.com/office/drawing/2014/main" id="{412627A5-2DBA-4167-9853-E188CDE1C5D3}"/>
              </a:ext>
            </a:extLst>
          </p:cNvPr>
          <p:cNvSpPr txBox="1"/>
          <p:nvPr/>
        </p:nvSpPr>
        <p:spPr>
          <a:xfrm>
            <a:off x="1337261" y="1460174"/>
            <a:ext cx="928117" cy="338554"/>
          </a:xfrm>
          <a:prstGeom prst="rect">
            <a:avLst/>
          </a:prstGeom>
          <a:noFill/>
        </p:spPr>
        <p:txBody>
          <a:bodyPr wrap="square" rtlCol="0">
            <a:spAutoFit/>
          </a:bodyPr>
          <a:lstStyle/>
          <a:p>
            <a:pPr algn="ctr"/>
            <a:r>
              <a:rPr lang="en-US" sz="1600" b="1" dirty="0"/>
              <a:t>Cost</a:t>
            </a:r>
          </a:p>
        </p:txBody>
      </p:sp>
      <p:sp>
        <p:nvSpPr>
          <p:cNvPr id="14" name="TextBox 13">
            <a:extLst>
              <a:ext uri="{FF2B5EF4-FFF2-40B4-BE49-F238E27FC236}">
                <a16:creationId xmlns:a16="http://schemas.microsoft.com/office/drawing/2014/main" id="{1449DF91-9AFB-44BF-91A5-ACEC7FD1230C}"/>
              </a:ext>
            </a:extLst>
          </p:cNvPr>
          <p:cNvSpPr txBox="1"/>
          <p:nvPr/>
        </p:nvSpPr>
        <p:spPr>
          <a:xfrm>
            <a:off x="4709077" y="1460174"/>
            <a:ext cx="1317542" cy="338554"/>
          </a:xfrm>
          <a:prstGeom prst="rect">
            <a:avLst/>
          </a:prstGeom>
          <a:noFill/>
        </p:spPr>
        <p:txBody>
          <a:bodyPr wrap="square" rtlCol="0">
            <a:spAutoFit/>
          </a:bodyPr>
          <a:lstStyle/>
          <a:p>
            <a:pPr algn="ctr"/>
            <a:r>
              <a:rPr lang="en-US" sz="1600" b="1" dirty="0"/>
              <a:t>Triangulation</a:t>
            </a:r>
          </a:p>
        </p:txBody>
      </p:sp>
      <p:sp>
        <p:nvSpPr>
          <p:cNvPr id="15" name="TextBox 14">
            <a:extLst>
              <a:ext uri="{FF2B5EF4-FFF2-40B4-BE49-F238E27FC236}">
                <a16:creationId xmlns:a16="http://schemas.microsoft.com/office/drawing/2014/main" id="{D64515C5-8519-4C3F-A15D-F152DEC86086}"/>
              </a:ext>
            </a:extLst>
          </p:cNvPr>
          <p:cNvSpPr txBox="1"/>
          <p:nvPr/>
        </p:nvSpPr>
        <p:spPr>
          <a:xfrm>
            <a:off x="126413" y="2021723"/>
            <a:ext cx="1099766" cy="369332"/>
          </a:xfrm>
          <a:prstGeom prst="rect">
            <a:avLst/>
          </a:prstGeom>
          <a:noFill/>
        </p:spPr>
        <p:txBody>
          <a:bodyPr wrap="square" rtlCol="0">
            <a:spAutoFit/>
          </a:bodyPr>
          <a:lstStyle/>
          <a:p>
            <a:pPr algn="ctr"/>
            <a:r>
              <a:rPr lang="en-US" dirty="0"/>
              <a:t>Barcodes</a:t>
            </a:r>
          </a:p>
        </p:txBody>
      </p:sp>
      <p:sp>
        <p:nvSpPr>
          <p:cNvPr id="16" name="TextBox 15">
            <a:extLst>
              <a:ext uri="{FF2B5EF4-FFF2-40B4-BE49-F238E27FC236}">
                <a16:creationId xmlns:a16="http://schemas.microsoft.com/office/drawing/2014/main" id="{7854FF09-43DF-4BAD-8655-BCE67E8F0F5E}"/>
              </a:ext>
            </a:extLst>
          </p:cNvPr>
          <p:cNvSpPr txBox="1"/>
          <p:nvPr/>
        </p:nvSpPr>
        <p:spPr>
          <a:xfrm>
            <a:off x="166948" y="2817572"/>
            <a:ext cx="1018697" cy="646331"/>
          </a:xfrm>
          <a:prstGeom prst="rect">
            <a:avLst/>
          </a:prstGeom>
          <a:noFill/>
        </p:spPr>
        <p:txBody>
          <a:bodyPr wrap="square" rtlCol="0">
            <a:spAutoFit/>
          </a:bodyPr>
          <a:lstStyle/>
          <a:p>
            <a:pPr algn="ctr"/>
            <a:r>
              <a:rPr lang="en-US" dirty="0"/>
              <a:t>Passive RFID</a:t>
            </a:r>
          </a:p>
        </p:txBody>
      </p:sp>
      <p:cxnSp>
        <p:nvCxnSpPr>
          <p:cNvPr id="17" name="Straight Connector 16">
            <a:extLst>
              <a:ext uri="{FF2B5EF4-FFF2-40B4-BE49-F238E27FC236}">
                <a16:creationId xmlns:a16="http://schemas.microsoft.com/office/drawing/2014/main" id="{21497251-7C9F-48CC-A99C-4BA410BF20EF}"/>
              </a:ext>
            </a:extLst>
          </p:cNvPr>
          <p:cNvCxnSpPr/>
          <p:nvPr/>
        </p:nvCxnSpPr>
        <p:spPr>
          <a:xfrm>
            <a:off x="53024" y="3684581"/>
            <a:ext cx="9052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F7E823-CBF5-4FFE-B4BE-695E0AE983BD}"/>
              </a:ext>
            </a:extLst>
          </p:cNvPr>
          <p:cNvCxnSpPr/>
          <p:nvPr/>
        </p:nvCxnSpPr>
        <p:spPr>
          <a:xfrm>
            <a:off x="53024" y="4883833"/>
            <a:ext cx="9052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39EA7A8-A02C-4EBE-B1CE-434CC96DFF3E}"/>
              </a:ext>
            </a:extLst>
          </p:cNvPr>
          <p:cNvSpPr txBox="1"/>
          <p:nvPr/>
        </p:nvSpPr>
        <p:spPr>
          <a:xfrm>
            <a:off x="217584" y="4045944"/>
            <a:ext cx="917424" cy="369332"/>
          </a:xfrm>
          <a:prstGeom prst="rect">
            <a:avLst/>
          </a:prstGeom>
          <a:noFill/>
        </p:spPr>
        <p:txBody>
          <a:bodyPr wrap="square" rtlCol="0">
            <a:spAutoFit/>
          </a:bodyPr>
          <a:lstStyle/>
          <a:p>
            <a:pPr algn="ctr"/>
            <a:r>
              <a:rPr lang="en-US" dirty="0"/>
              <a:t>LEB</a:t>
            </a:r>
          </a:p>
        </p:txBody>
      </p:sp>
      <p:sp>
        <p:nvSpPr>
          <p:cNvPr id="20" name="TextBox 19">
            <a:extLst>
              <a:ext uri="{FF2B5EF4-FFF2-40B4-BE49-F238E27FC236}">
                <a16:creationId xmlns:a16="http://schemas.microsoft.com/office/drawing/2014/main" id="{FB668D13-42B2-4C97-9038-D19DD53FC788}"/>
              </a:ext>
            </a:extLst>
          </p:cNvPr>
          <p:cNvSpPr txBox="1"/>
          <p:nvPr/>
        </p:nvSpPr>
        <p:spPr>
          <a:xfrm>
            <a:off x="210293" y="5123724"/>
            <a:ext cx="932006" cy="369332"/>
          </a:xfrm>
          <a:prstGeom prst="rect">
            <a:avLst/>
          </a:prstGeom>
          <a:noFill/>
        </p:spPr>
        <p:txBody>
          <a:bodyPr wrap="square" rtlCol="0">
            <a:spAutoFit/>
          </a:bodyPr>
          <a:lstStyle/>
          <a:p>
            <a:pPr algn="ctr"/>
            <a:r>
              <a:rPr lang="en-US" dirty="0"/>
              <a:t>Active</a:t>
            </a:r>
          </a:p>
        </p:txBody>
      </p:sp>
      <p:sp>
        <p:nvSpPr>
          <p:cNvPr id="21" name="TextBox 20">
            <a:extLst>
              <a:ext uri="{FF2B5EF4-FFF2-40B4-BE49-F238E27FC236}">
                <a16:creationId xmlns:a16="http://schemas.microsoft.com/office/drawing/2014/main" id="{501FA0D7-8011-4835-B10A-6D202FFACC69}"/>
              </a:ext>
            </a:extLst>
          </p:cNvPr>
          <p:cNvSpPr txBox="1"/>
          <p:nvPr/>
        </p:nvSpPr>
        <p:spPr>
          <a:xfrm>
            <a:off x="1256577" y="1837057"/>
            <a:ext cx="1089485" cy="738664"/>
          </a:xfrm>
          <a:prstGeom prst="rect">
            <a:avLst/>
          </a:prstGeom>
          <a:noFill/>
        </p:spPr>
        <p:txBody>
          <a:bodyPr wrap="square" rtlCol="0">
            <a:spAutoFit/>
          </a:bodyPr>
          <a:lstStyle/>
          <a:p>
            <a:pPr algn="ctr"/>
            <a:r>
              <a:rPr lang="en-US" sz="1400" dirty="0"/>
              <a:t>Less than $0.03 per tag/label</a:t>
            </a:r>
          </a:p>
        </p:txBody>
      </p:sp>
      <p:sp>
        <p:nvSpPr>
          <p:cNvPr id="22" name="TextBox 21">
            <a:extLst>
              <a:ext uri="{FF2B5EF4-FFF2-40B4-BE49-F238E27FC236}">
                <a16:creationId xmlns:a16="http://schemas.microsoft.com/office/drawing/2014/main" id="{28023F9F-E4A3-46F3-950F-4C6AA8B13369}"/>
              </a:ext>
            </a:extLst>
          </p:cNvPr>
          <p:cNvSpPr txBox="1"/>
          <p:nvPr/>
        </p:nvSpPr>
        <p:spPr>
          <a:xfrm>
            <a:off x="1293003" y="2771405"/>
            <a:ext cx="1016632" cy="738664"/>
          </a:xfrm>
          <a:prstGeom prst="rect">
            <a:avLst/>
          </a:prstGeom>
          <a:noFill/>
        </p:spPr>
        <p:txBody>
          <a:bodyPr wrap="square" rtlCol="0">
            <a:spAutoFit/>
          </a:bodyPr>
          <a:lstStyle/>
          <a:p>
            <a:pPr algn="ctr"/>
            <a:r>
              <a:rPr lang="en-US" sz="1400" dirty="0"/>
              <a:t>Between $0.10 and $8.00</a:t>
            </a:r>
          </a:p>
        </p:txBody>
      </p:sp>
      <p:sp>
        <p:nvSpPr>
          <p:cNvPr id="23" name="TextBox 22">
            <a:extLst>
              <a:ext uri="{FF2B5EF4-FFF2-40B4-BE49-F238E27FC236}">
                <a16:creationId xmlns:a16="http://schemas.microsoft.com/office/drawing/2014/main" id="{FFBC3EF7-BE47-4CB8-A774-ACFEA23999C1}"/>
              </a:ext>
            </a:extLst>
          </p:cNvPr>
          <p:cNvSpPr txBox="1"/>
          <p:nvPr/>
        </p:nvSpPr>
        <p:spPr>
          <a:xfrm>
            <a:off x="1293003" y="3861278"/>
            <a:ext cx="1016632" cy="738664"/>
          </a:xfrm>
          <a:prstGeom prst="rect">
            <a:avLst/>
          </a:prstGeom>
          <a:noFill/>
        </p:spPr>
        <p:txBody>
          <a:bodyPr wrap="square" rtlCol="0">
            <a:spAutoFit/>
          </a:bodyPr>
          <a:lstStyle/>
          <a:p>
            <a:pPr algn="ctr"/>
            <a:r>
              <a:rPr lang="en-US" sz="1400" dirty="0"/>
              <a:t>Between $15.00 and $50.00</a:t>
            </a:r>
          </a:p>
        </p:txBody>
      </p:sp>
      <p:sp>
        <p:nvSpPr>
          <p:cNvPr id="24" name="TextBox 23">
            <a:extLst>
              <a:ext uri="{FF2B5EF4-FFF2-40B4-BE49-F238E27FC236}">
                <a16:creationId xmlns:a16="http://schemas.microsoft.com/office/drawing/2014/main" id="{F22943F7-C001-4AA9-9C11-E360BA8C189D}"/>
              </a:ext>
            </a:extLst>
          </p:cNvPr>
          <p:cNvSpPr txBox="1"/>
          <p:nvPr/>
        </p:nvSpPr>
        <p:spPr>
          <a:xfrm>
            <a:off x="1293003" y="5046780"/>
            <a:ext cx="1016632" cy="523220"/>
          </a:xfrm>
          <a:prstGeom prst="rect">
            <a:avLst/>
          </a:prstGeom>
          <a:noFill/>
        </p:spPr>
        <p:txBody>
          <a:bodyPr wrap="square" rtlCol="0">
            <a:spAutoFit/>
          </a:bodyPr>
          <a:lstStyle/>
          <a:p>
            <a:pPr algn="ctr"/>
            <a:r>
              <a:rPr lang="en-US" sz="1400" dirty="0"/>
              <a:t>Over $65.00</a:t>
            </a:r>
          </a:p>
        </p:txBody>
      </p:sp>
      <p:sp>
        <p:nvSpPr>
          <p:cNvPr id="25" name="TextBox 24">
            <a:extLst>
              <a:ext uri="{FF2B5EF4-FFF2-40B4-BE49-F238E27FC236}">
                <a16:creationId xmlns:a16="http://schemas.microsoft.com/office/drawing/2014/main" id="{B047494D-4C08-457F-8330-A38CCB2A0112}"/>
              </a:ext>
            </a:extLst>
          </p:cNvPr>
          <p:cNvSpPr txBox="1"/>
          <p:nvPr/>
        </p:nvSpPr>
        <p:spPr>
          <a:xfrm>
            <a:off x="2538675" y="1944779"/>
            <a:ext cx="913521" cy="523220"/>
          </a:xfrm>
          <a:prstGeom prst="rect">
            <a:avLst/>
          </a:prstGeom>
          <a:noFill/>
        </p:spPr>
        <p:txBody>
          <a:bodyPr wrap="square" rtlCol="0">
            <a:spAutoFit/>
          </a:bodyPr>
          <a:lstStyle/>
          <a:p>
            <a:pPr algn="ctr"/>
            <a:r>
              <a:rPr lang="en-US" sz="1400" dirty="0"/>
              <a:t>Under 18 inches</a:t>
            </a:r>
          </a:p>
        </p:txBody>
      </p:sp>
      <p:sp>
        <p:nvSpPr>
          <p:cNvPr id="26" name="TextBox 25">
            <a:extLst>
              <a:ext uri="{FF2B5EF4-FFF2-40B4-BE49-F238E27FC236}">
                <a16:creationId xmlns:a16="http://schemas.microsoft.com/office/drawing/2014/main" id="{E632AD12-AE40-401A-9482-9A33D52EC9EB}"/>
              </a:ext>
            </a:extLst>
          </p:cNvPr>
          <p:cNvSpPr txBox="1"/>
          <p:nvPr/>
        </p:nvSpPr>
        <p:spPr>
          <a:xfrm>
            <a:off x="2538675" y="2879127"/>
            <a:ext cx="913521" cy="523220"/>
          </a:xfrm>
          <a:prstGeom prst="rect">
            <a:avLst/>
          </a:prstGeom>
          <a:noFill/>
        </p:spPr>
        <p:txBody>
          <a:bodyPr wrap="square" rtlCol="0">
            <a:spAutoFit/>
          </a:bodyPr>
          <a:lstStyle/>
          <a:p>
            <a:pPr algn="ctr"/>
            <a:r>
              <a:rPr lang="en-US" sz="1400" dirty="0"/>
              <a:t>Under 32 Feet</a:t>
            </a:r>
          </a:p>
        </p:txBody>
      </p:sp>
      <p:sp>
        <p:nvSpPr>
          <p:cNvPr id="27" name="TextBox 26">
            <a:extLst>
              <a:ext uri="{FF2B5EF4-FFF2-40B4-BE49-F238E27FC236}">
                <a16:creationId xmlns:a16="http://schemas.microsoft.com/office/drawing/2014/main" id="{A90ECA33-FB5E-46DD-9B80-EC2DAEA1AA4D}"/>
              </a:ext>
            </a:extLst>
          </p:cNvPr>
          <p:cNvSpPr txBox="1"/>
          <p:nvPr/>
        </p:nvSpPr>
        <p:spPr>
          <a:xfrm>
            <a:off x="2538675" y="3969000"/>
            <a:ext cx="913521" cy="523220"/>
          </a:xfrm>
          <a:prstGeom prst="rect">
            <a:avLst/>
          </a:prstGeom>
          <a:noFill/>
        </p:spPr>
        <p:txBody>
          <a:bodyPr wrap="square" rtlCol="0">
            <a:spAutoFit/>
          </a:bodyPr>
          <a:lstStyle/>
          <a:p>
            <a:pPr algn="ctr"/>
            <a:r>
              <a:rPr lang="en-US" sz="1400" dirty="0"/>
              <a:t>Up to 300 feet</a:t>
            </a:r>
          </a:p>
        </p:txBody>
      </p:sp>
      <p:sp>
        <p:nvSpPr>
          <p:cNvPr id="28" name="TextBox 27">
            <a:extLst>
              <a:ext uri="{FF2B5EF4-FFF2-40B4-BE49-F238E27FC236}">
                <a16:creationId xmlns:a16="http://schemas.microsoft.com/office/drawing/2014/main" id="{FA2DD0F5-DA98-449C-A446-A1A6FD32FB2A}"/>
              </a:ext>
            </a:extLst>
          </p:cNvPr>
          <p:cNvSpPr txBox="1"/>
          <p:nvPr/>
        </p:nvSpPr>
        <p:spPr>
          <a:xfrm>
            <a:off x="2538675" y="5046780"/>
            <a:ext cx="913521" cy="523220"/>
          </a:xfrm>
          <a:prstGeom prst="rect">
            <a:avLst/>
          </a:prstGeom>
          <a:noFill/>
        </p:spPr>
        <p:txBody>
          <a:bodyPr wrap="square" rtlCol="0">
            <a:spAutoFit/>
          </a:bodyPr>
          <a:lstStyle/>
          <a:p>
            <a:pPr algn="ctr"/>
            <a:r>
              <a:rPr lang="en-US" sz="1400" dirty="0"/>
              <a:t>Up to 500 feet</a:t>
            </a:r>
          </a:p>
        </p:txBody>
      </p:sp>
      <p:sp>
        <p:nvSpPr>
          <p:cNvPr id="29" name="TextBox 28">
            <a:extLst>
              <a:ext uri="{FF2B5EF4-FFF2-40B4-BE49-F238E27FC236}">
                <a16:creationId xmlns:a16="http://schemas.microsoft.com/office/drawing/2014/main" id="{B4FF3948-1AE3-4540-B31C-3AB232BB280C}"/>
              </a:ext>
            </a:extLst>
          </p:cNvPr>
          <p:cNvSpPr txBox="1"/>
          <p:nvPr/>
        </p:nvSpPr>
        <p:spPr>
          <a:xfrm>
            <a:off x="3674043" y="1213953"/>
            <a:ext cx="1064334" cy="584775"/>
          </a:xfrm>
          <a:prstGeom prst="rect">
            <a:avLst/>
          </a:prstGeom>
          <a:noFill/>
        </p:spPr>
        <p:txBody>
          <a:bodyPr wrap="square" rtlCol="0">
            <a:spAutoFit/>
          </a:bodyPr>
          <a:lstStyle/>
          <a:p>
            <a:pPr algn="ctr"/>
            <a:r>
              <a:rPr lang="en-US" sz="1600" b="1" dirty="0"/>
              <a:t>Read Direction</a:t>
            </a:r>
          </a:p>
        </p:txBody>
      </p:sp>
      <p:sp>
        <p:nvSpPr>
          <p:cNvPr id="30" name="TextBox 29">
            <a:extLst>
              <a:ext uri="{FF2B5EF4-FFF2-40B4-BE49-F238E27FC236}">
                <a16:creationId xmlns:a16="http://schemas.microsoft.com/office/drawing/2014/main" id="{86AE14E8-D17B-4FA0-B6E9-70D3B06B41B8}"/>
              </a:ext>
            </a:extLst>
          </p:cNvPr>
          <p:cNvSpPr txBox="1"/>
          <p:nvPr/>
        </p:nvSpPr>
        <p:spPr>
          <a:xfrm>
            <a:off x="3783179" y="1944779"/>
            <a:ext cx="846062" cy="523220"/>
          </a:xfrm>
          <a:prstGeom prst="rect">
            <a:avLst/>
          </a:prstGeom>
          <a:noFill/>
        </p:spPr>
        <p:txBody>
          <a:bodyPr wrap="square" rtlCol="0">
            <a:spAutoFit/>
          </a:bodyPr>
          <a:lstStyle/>
          <a:p>
            <a:pPr algn="ctr"/>
            <a:r>
              <a:rPr lang="en-US" sz="1400" dirty="0"/>
              <a:t>Line of Sight</a:t>
            </a:r>
          </a:p>
        </p:txBody>
      </p:sp>
      <p:sp>
        <p:nvSpPr>
          <p:cNvPr id="31" name="TextBox 30">
            <a:extLst>
              <a:ext uri="{FF2B5EF4-FFF2-40B4-BE49-F238E27FC236}">
                <a16:creationId xmlns:a16="http://schemas.microsoft.com/office/drawing/2014/main" id="{7796D192-6E22-4FF6-82E3-AE4C7D5BEE63}"/>
              </a:ext>
            </a:extLst>
          </p:cNvPr>
          <p:cNvSpPr txBox="1"/>
          <p:nvPr/>
        </p:nvSpPr>
        <p:spPr>
          <a:xfrm>
            <a:off x="3783179" y="2986849"/>
            <a:ext cx="846062" cy="307777"/>
          </a:xfrm>
          <a:prstGeom prst="rect">
            <a:avLst/>
          </a:prstGeom>
          <a:noFill/>
        </p:spPr>
        <p:txBody>
          <a:bodyPr wrap="square" rtlCol="0">
            <a:spAutoFit/>
          </a:bodyPr>
          <a:lstStyle/>
          <a:p>
            <a:pPr algn="ctr"/>
            <a:r>
              <a:rPr lang="en-US" sz="1400" dirty="0"/>
              <a:t>Conical</a:t>
            </a:r>
          </a:p>
        </p:txBody>
      </p:sp>
      <p:sp>
        <p:nvSpPr>
          <p:cNvPr id="32" name="TextBox 31">
            <a:extLst>
              <a:ext uri="{FF2B5EF4-FFF2-40B4-BE49-F238E27FC236}">
                <a16:creationId xmlns:a16="http://schemas.microsoft.com/office/drawing/2014/main" id="{D87C05C5-B4D6-485C-9AD9-5D86250CB7F6}"/>
              </a:ext>
            </a:extLst>
          </p:cNvPr>
          <p:cNvSpPr txBox="1"/>
          <p:nvPr/>
        </p:nvSpPr>
        <p:spPr>
          <a:xfrm>
            <a:off x="3783179" y="4076722"/>
            <a:ext cx="846062" cy="307777"/>
          </a:xfrm>
          <a:prstGeom prst="rect">
            <a:avLst/>
          </a:prstGeom>
          <a:noFill/>
        </p:spPr>
        <p:txBody>
          <a:bodyPr wrap="square" rtlCol="0">
            <a:spAutoFit/>
          </a:bodyPr>
          <a:lstStyle/>
          <a:p>
            <a:pPr algn="ctr"/>
            <a:r>
              <a:rPr lang="en-US" sz="1400" dirty="0"/>
              <a:t>Spherical</a:t>
            </a:r>
          </a:p>
        </p:txBody>
      </p:sp>
      <p:sp>
        <p:nvSpPr>
          <p:cNvPr id="33" name="TextBox 32">
            <a:extLst>
              <a:ext uri="{FF2B5EF4-FFF2-40B4-BE49-F238E27FC236}">
                <a16:creationId xmlns:a16="http://schemas.microsoft.com/office/drawing/2014/main" id="{7331682A-E275-46A1-B8AB-D115282A8363}"/>
              </a:ext>
            </a:extLst>
          </p:cNvPr>
          <p:cNvSpPr txBox="1"/>
          <p:nvPr/>
        </p:nvSpPr>
        <p:spPr>
          <a:xfrm>
            <a:off x="3783179" y="5154502"/>
            <a:ext cx="846062" cy="307777"/>
          </a:xfrm>
          <a:prstGeom prst="rect">
            <a:avLst/>
          </a:prstGeom>
          <a:noFill/>
        </p:spPr>
        <p:txBody>
          <a:bodyPr wrap="square" rtlCol="0">
            <a:spAutoFit/>
          </a:bodyPr>
          <a:lstStyle/>
          <a:p>
            <a:pPr algn="ctr"/>
            <a:r>
              <a:rPr lang="en-US" sz="1400" dirty="0"/>
              <a:t>Spherical</a:t>
            </a:r>
          </a:p>
        </p:txBody>
      </p:sp>
      <p:sp>
        <p:nvSpPr>
          <p:cNvPr id="34" name="TextBox 33">
            <a:extLst>
              <a:ext uri="{FF2B5EF4-FFF2-40B4-BE49-F238E27FC236}">
                <a16:creationId xmlns:a16="http://schemas.microsoft.com/office/drawing/2014/main" id="{4F75F7B7-0C32-47C3-8918-41505ABAB234}"/>
              </a:ext>
            </a:extLst>
          </p:cNvPr>
          <p:cNvSpPr txBox="1"/>
          <p:nvPr/>
        </p:nvSpPr>
        <p:spPr>
          <a:xfrm>
            <a:off x="5081594" y="2052501"/>
            <a:ext cx="572508" cy="307777"/>
          </a:xfrm>
          <a:prstGeom prst="rect">
            <a:avLst/>
          </a:prstGeom>
          <a:noFill/>
        </p:spPr>
        <p:txBody>
          <a:bodyPr wrap="square" rtlCol="0">
            <a:spAutoFit/>
          </a:bodyPr>
          <a:lstStyle/>
          <a:p>
            <a:pPr algn="ctr"/>
            <a:r>
              <a:rPr lang="en-US" sz="1400" dirty="0"/>
              <a:t>No </a:t>
            </a:r>
          </a:p>
        </p:txBody>
      </p:sp>
      <p:sp>
        <p:nvSpPr>
          <p:cNvPr id="35" name="TextBox 34">
            <a:extLst>
              <a:ext uri="{FF2B5EF4-FFF2-40B4-BE49-F238E27FC236}">
                <a16:creationId xmlns:a16="http://schemas.microsoft.com/office/drawing/2014/main" id="{F4B08CB7-E149-49C9-B868-2B5EFAF8CDA4}"/>
              </a:ext>
            </a:extLst>
          </p:cNvPr>
          <p:cNvSpPr txBox="1"/>
          <p:nvPr/>
        </p:nvSpPr>
        <p:spPr>
          <a:xfrm>
            <a:off x="5081594" y="2986849"/>
            <a:ext cx="572508" cy="307777"/>
          </a:xfrm>
          <a:prstGeom prst="rect">
            <a:avLst/>
          </a:prstGeom>
          <a:noFill/>
        </p:spPr>
        <p:txBody>
          <a:bodyPr wrap="square" rtlCol="0">
            <a:spAutoFit/>
          </a:bodyPr>
          <a:lstStyle/>
          <a:p>
            <a:pPr algn="ctr"/>
            <a:r>
              <a:rPr lang="en-US" sz="1400" dirty="0"/>
              <a:t>No</a:t>
            </a:r>
          </a:p>
        </p:txBody>
      </p:sp>
      <p:sp>
        <p:nvSpPr>
          <p:cNvPr id="36" name="TextBox 35">
            <a:extLst>
              <a:ext uri="{FF2B5EF4-FFF2-40B4-BE49-F238E27FC236}">
                <a16:creationId xmlns:a16="http://schemas.microsoft.com/office/drawing/2014/main" id="{DC5F8678-824A-42F7-A054-21C61C593B9E}"/>
              </a:ext>
            </a:extLst>
          </p:cNvPr>
          <p:cNvSpPr txBox="1"/>
          <p:nvPr/>
        </p:nvSpPr>
        <p:spPr>
          <a:xfrm>
            <a:off x="4982188" y="4076722"/>
            <a:ext cx="771321" cy="307777"/>
          </a:xfrm>
          <a:prstGeom prst="rect">
            <a:avLst/>
          </a:prstGeom>
          <a:noFill/>
        </p:spPr>
        <p:txBody>
          <a:bodyPr wrap="square" rtlCol="0">
            <a:spAutoFit/>
          </a:bodyPr>
          <a:lstStyle/>
          <a:p>
            <a:pPr algn="ctr"/>
            <a:r>
              <a:rPr lang="en-US" sz="1400" dirty="0"/>
              <a:t>Yes</a:t>
            </a:r>
          </a:p>
        </p:txBody>
      </p:sp>
      <p:sp>
        <p:nvSpPr>
          <p:cNvPr id="37" name="TextBox 36">
            <a:extLst>
              <a:ext uri="{FF2B5EF4-FFF2-40B4-BE49-F238E27FC236}">
                <a16:creationId xmlns:a16="http://schemas.microsoft.com/office/drawing/2014/main" id="{72066E4D-DB12-42E9-9476-EF8F7DDF73A2}"/>
              </a:ext>
            </a:extLst>
          </p:cNvPr>
          <p:cNvSpPr txBox="1"/>
          <p:nvPr/>
        </p:nvSpPr>
        <p:spPr>
          <a:xfrm>
            <a:off x="4982188" y="5154502"/>
            <a:ext cx="771321" cy="307777"/>
          </a:xfrm>
          <a:prstGeom prst="rect">
            <a:avLst/>
          </a:prstGeom>
          <a:noFill/>
        </p:spPr>
        <p:txBody>
          <a:bodyPr wrap="square" rtlCol="0">
            <a:spAutoFit/>
          </a:bodyPr>
          <a:lstStyle/>
          <a:p>
            <a:pPr algn="ctr"/>
            <a:r>
              <a:rPr lang="en-US" sz="1400" dirty="0"/>
              <a:t>Yes</a:t>
            </a:r>
          </a:p>
        </p:txBody>
      </p:sp>
      <p:cxnSp>
        <p:nvCxnSpPr>
          <p:cNvPr id="38" name="Straight Connector 37">
            <a:extLst>
              <a:ext uri="{FF2B5EF4-FFF2-40B4-BE49-F238E27FC236}">
                <a16:creationId xmlns:a16="http://schemas.microsoft.com/office/drawing/2014/main" id="{20A4DA6A-B4B0-4550-8A21-649FA250BF30}"/>
              </a:ext>
            </a:extLst>
          </p:cNvPr>
          <p:cNvCxnSpPr>
            <a:cxnSpLocks/>
          </p:cNvCxnSpPr>
          <p:nvPr/>
        </p:nvCxnSpPr>
        <p:spPr>
          <a:xfrm rot="5400000">
            <a:off x="3569574"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13C26BD-6BE7-46F4-AC69-C2652492C4AF}"/>
              </a:ext>
            </a:extLst>
          </p:cNvPr>
          <p:cNvCxnSpPr>
            <a:cxnSpLocks/>
          </p:cNvCxnSpPr>
          <p:nvPr/>
        </p:nvCxnSpPr>
        <p:spPr>
          <a:xfrm rot="5400000">
            <a:off x="4719348"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2C12AF9-FE0F-4267-9615-029814E2F5F1}"/>
              </a:ext>
            </a:extLst>
          </p:cNvPr>
          <p:cNvSpPr txBox="1"/>
          <p:nvPr/>
        </p:nvSpPr>
        <p:spPr>
          <a:xfrm>
            <a:off x="7113243" y="1213953"/>
            <a:ext cx="1145921" cy="584775"/>
          </a:xfrm>
          <a:prstGeom prst="rect">
            <a:avLst/>
          </a:prstGeom>
          <a:noFill/>
        </p:spPr>
        <p:txBody>
          <a:bodyPr wrap="square" rtlCol="0">
            <a:spAutoFit/>
          </a:bodyPr>
          <a:lstStyle/>
          <a:p>
            <a:pPr algn="ctr"/>
            <a:r>
              <a:rPr lang="en-US" sz="1600" b="1" dirty="0"/>
              <a:t>Automated Reading</a:t>
            </a:r>
          </a:p>
        </p:txBody>
      </p:sp>
      <p:sp>
        <p:nvSpPr>
          <p:cNvPr id="41" name="TextBox 40">
            <a:extLst>
              <a:ext uri="{FF2B5EF4-FFF2-40B4-BE49-F238E27FC236}">
                <a16:creationId xmlns:a16="http://schemas.microsoft.com/office/drawing/2014/main" id="{6FE8107D-519D-43D0-B723-98449BD23D0F}"/>
              </a:ext>
            </a:extLst>
          </p:cNvPr>
          <p:cNvSpPr txBox="1"/>
          <p:nvPr/>
        </p:nvSpPr>
        <p:spPr>
          <a:xfrm>
            <a:off x="7172066" y="1944779"/>
            <a:ext cx="1028274" cy="523220"/>
          </a:xfrm>
          <a:prstGeom prst="rect">
            <a:avLst/>
          </a:prstGeom>
          <a:noFill/>
        </p:spPr>
        <p:txBody>
          <a:bodyPr wrap="square" rtlCol="0">
            <a:spAutoFit/>
          </a:bodyPr>
          <a:lstStyle/>
          <a:p>
            <a:pPr algn="ctr"/>
            <a:r>
              <a:rPr lang="en-US" sz="1400" dirty="0"/>
              <a:t>Conveyor </a:t>
            </a:r>
          </a:p>
          <a:p>
            <a:pPr algn="ctr"/>
            <a:r>
              <a:rPr lang="en-US" sz="1400" dirty="0"/>
              <a:t>Required</a:t>
            </a:r>
          </a:p>
        </p:txBody>
      </p:sp>
      <p:sp>
        <p:nvSpPr>
          <p:cNvPr id="42" name="TextBox 41">
            <a:extLst>
              <a:ext uri="{FF2B5EF4-FFF2-40B4-BE49-F238E27FC236}">
                <a16:creationId xmlns:a16="http://schemas.microsoft.com/office/drawing/2014/main" id="{DDFBA22B-E00E-4E56-88A6-29E36CFF32A7}"/>
              </a:ext>
            </a:extLst>
          </p:cNvPr>
          <p:cNvSpPr txBox="1"/>
          <p:nvPr/>
        </p:nvSpPr>
        <p:spPr>
          <a:xfrm>
            <a:off x="7172066" y="2879127"/>
            <a:ext cx="1028274" cy="523220"/>
          </a:xfrm>
          <a:prstGeom prst="rect">
            <a:avLst/>
          </a:prstGeom>
          <a:noFill/>
        </p:spPr>
        <p:txBody>
          <a:bodyPr wrap="square" rtlCol="0">
            <a:spAutoFit/>
          </a:bodyPr>
          <a:lstStyle/>
          <a:p>
            <a:pPr algn="ctr"/>
            <a:r>
              <a:rPr lang="en-US" sz="1400" dirty="0"/>
              <a:t>With Fixed Readers</a:t>
            </a:r>
          </a:p>
        </p:txBody>
      </p:sp>
      <p:sp>
        <p:nvSpPr>
          <p:cNvPr id="43" name="TextBox 42">
            <a:extLst>
              <a:ext uri="{FF2B5EF4-FFF2-40B4-BE49-F238E27FC236}">
                <a16:creationId xmlns:a16="http://schemas.microsoft.com/office/drawing/2014/main" id="{B1F0E56C-2001-4C70-868F-025160AF8AC3}"/>
              </a:ext>
            </a:extLst>
          </p:cNvPr>
          <p:cNvSpPr txBox="1"/>
          <p:nvPr/>
        </p:nvSpPr>
        <p:spPr>
          <a:xfrm>
            <a:off x="7172066" y="3969000"/>
            <a:ext cx="1028274" cy="523220"/>
          </a:xfrm>
          <a:prstGeom prst="rect">
            <a:avLst/>
          </a:prstGeom>
          <a:noFill/>
        </p:spPr>
        <p:txBody>
          <a:bodyPr wrap="square" rtlCol="0">
            <a:spAutoFit/>
          </a:bodyPr>
          <a:lstStyle/>
          <a:p>
            <a:pPr algn="ctr"/>
            <a:r>
              <a:rPr lang="en-US" sz="1400" dirty="0"/>
              <a:t>With Fixed Readers</a:t>
            </a:r>
          </a:p>
        </p:txBody>
      </p:sp>
      <p:sp>
        <p:nvSpPr>
          <p:cNvPr id="44" name="TextBox 43">
            <a:extLst>
              <a:ext uri="{FF2B5EF4-FFF2-40B4-BE49-F238E27FC236}">
                <a16:creationId xmlns:a16="http://schemas.microsoft.com/office/drawing/2014/main" id="{382A6810-0566-4EED-9984-4A3FB7FE1EF1}"/>
              </a:ext>
            </a:extLst>
          </p:cNvPr>
          <p:cNvSpPr txBox="1"/>
          <p:nvPr/>
        </p:nvSpPr>
        <p:spPr>
          <a:xfrm>
            <a:off x="7172066" y="5046780"/>
            <a:ext cx="1028274" cy="523220"/>
          </a:xfrm>
          <a:prstGeom prst="rect">
            <a:avLst/>
          </a:prstGeom>
          <a:noFill/>
        </p:spPr>
        <p:txBody>
          <a:bodyPr wrap="square" rtlCol="0">
            <a:spAutoFit/>
          </a:bodyPr>
          <a:lstStyle/>
          <a:p>
            <a:pPr algn="ctr"/>
            <a:r>
              <a:rPr lang="en-US" sz="1400" dirty="0"/>
              <a:t>With Fixed Readers</a:t>
            </a:r>
          </a:p>
        </p:txBody>
      </p:sp>
      <p:cxnSp>
        <p:nvCxnSpPr>
          <p:cNvPr id="45" name="Straight Connector 44">
            <a:extLst>
              <a:ext uri="{FF2B5EF4-FFF2-40B4-BE49-F238E27FC236}">
                <a16:creationId xmlns:a16="http://schemas.microsoft.com/office/drawing/2014/main" id="{EA711B94-18BA-4ACA-855A-4C90269E805C}"/>
              </a:ext>
            </a:extLst>
          </p:cNvPr>
          <p:cNvCxnSpPr>
            <a:cxnSpLocks/>
          </p:cNvCxnSpPr>
          <p:nvPr/>
        </p:nvCxnSpPr>
        <p:spPr>
          <a:xfrm rot="5400000">
            <a:off x="5849507"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9C6185D-8EC5-422D-9D06-87C280BBEA15}"/>
              </a:ext>
            </a:extLst>
          </p:cNvPr>
          <p:cNvSpPr txBox="1"/>
          <p:nvPr/>
        </p:nvSpPr>
        <p:spPr>
          <a:xfrm>
            <a:off x="8195220" y="1213953"/>
            <a:ext cx="1028274" cy="584775"/>
          </a:xfrm>
          <a:prstGeom prst="rect">
            <a:avLst/>
          </a:prstGeom>
          <a:noFill/>
        </p:spPr>
        <p:txBody>
          <a:bodyPr wrap="square" rtlCol="0">
            <a:spAutoFit/>
          </a:bodyPr>
          <a:lstStyle/>
          <a:p>
            <a:pPr algn="ctr"/>
            <a:r>
              <a:rPr lang="en-US" sz="1600" b="1" dirty="0"/>
              <a:t>Network Required</a:t>
            </a:r>
          </a:p>
        </p:txBody>
      </p:sp>
      <p:sp>
        <p:nvSpPr>
          <p:cNvPr id="47" name="TextBox 46">
            <a:extLst>
              <a:ext uri="{FF2B5EF4-FFF2-40B4-BE49-F238E27FC236}">
                <a16:creationId xmlns:a16="http://schemas.microsoft.com/office/drawing/2014/main" id="{AB81B28B-DAD9-470F-8644-65F7B517FA43}"/>
              </a:ext>
            </a:extLst>
          </p:cNvPr>
          <p:cNvSpPr txBox="1"/>
          <p:nvPr/>
        </p:nvSpPr>
        <p:spPr>
          <a:xfrm>
            <a:off x="8257132" y="1944779"/>
            <a:ext cx="831860" cy="523220"/>
          </a:xfrm>
          <a:prstGeom prst="rect">
            <a:avLst/>
          </a:prstGeom>
          <a:noFill/>
        </p:spPr>
        <p:txBody>
          <a:bodyPr wrap="square" rtlCol="0">
            <a:spAutoFit/>
          </a:bodyPr>
          <a:lstStyle/>
          <a:p>
            <a:pPr algn="ctr"/>
            <a:r>
              <a:rPr lang="en-US" sz="1400" dirty="0"/>
              <a:t>Ethernet/ </a:t>
            </a:r>
            <a:r>
              <a:rPr lang="en-US" sz="1400" dirty="0" err="1"/>
              <a:t>WiFi</a:t>
            </a:r>
            <a:endParaRPr lang="en-US" sz="1400" dirty="0"/>
          </a:p>
        </p:txBody>
      </p:sp>
      <p:sp>
        <p:nvSpPr>
          <p:cNvPr id="49" name="TextBox 48">
            <a:extLst>
              <a:ext uri="{FF2B5EF4-FFF2-40B4-BE49-F238E27FC236}">
                <a16:creationId xmlns:a16="http://schemas.microsoft.com/office/drawing/2014/main" id="{ECF2CD68-83F1-48D3-AA86-5FE0C60131C4}"/>
              </a:ext>
            </a:extLst>
          </p:cNvPr>
          <p:cNvSpPr txBox="1"/>
          <p:nvPr/>
        </p:nvSpPr>
        <p:spPr>
          <a:xfrm>
            <a:off x="8316877" y="4076722"/>
            <a:ext cx="784960" cy="307777"/>
          </a:xfrm>
          <a:prstGeom prst="rect">
            <a:avLst/>
          </a:prstGeom>
          <a:noFill/>
        </p:spPr>
        <p:txBody>
          <a:bodyPr wrap="square" rtlCol="0">
            <a:spAutoFit/>
          </a:bodyPr>
          <a:lstStyle/>
          <a:p>
            <a:pPr algn="ctr"/>
            <a:r>
              <a:rPr lang="en-US" sz="1400" dirty="0"/>
              <a:t>Mesh </a:t>
            </a:r>
          </a:p>
        </p:txBody>
      </p:sp>
      <p:sp>
        <p:nvSpPr>
          <p:cNvPr id="51" name="TextBox 50">
            <a:extLst>
              <a:ext uri="{FF2B5EF4-FFF2-40B4-BE49-F238E27FC236}">
                <a16:creationId xmlns:a16="http://schemas.microsoft.com/office/drawing/2014/main" id="{3DB21982-D8B7-4A01-ADD7-724A2F1CB775}"/>
              </a:ext>
            </a:extLst>
          </p:cNvPr>
          <p:cNvSpPr txBox="1"/>
          <p:nvPr/>
        </p:nvSpPr>
        <p:spPr>
          <a:xfrm>
            <a:off x="5997497" y="967731"/>
            <a:ext cx="1139071" cy="830997"/>
          </a:xfrm>
          <a:prstGeom prst="rect">
            <a:avLst/>
          </a:prstGeom>
          <a:noFill/>
        </p:spPr>
        <p:txBody>
          <a:bodyPr wrap="square" rtlCol="0">
            <a:spAutoFit/>
          </a:bodyPr>
          <a:lstStyle/>
          <a:p>
            <a:pPr algn="ctr"/>
            <a:r>
              <a:rPr lang="en-US" sz="1600" b="1" dirty="0"/>
              <a:t>Facility/ Structural Limitations</a:t>
            </a:r>
          </a:p>
        </p:txBody>
      </p:sp>
      <p:sp>
        <p:nvSpPr>
          <p:cNvPr id="52" name="TextBox 51">
            <a:extLst>
              <a:ext uri="{FF2B5EF4-FFF2-40B4-BE49-F238E27FC236}">
                <a16:creationId xmlns:a16="http://schemas.microsoft.com/office/drawing/2014/main" id="{1CF991CB-AF90-4374-A523-19042A96EA31}"/>
              </a:ext>
            </a:extLst>
          </p:cNvPr>
          <p:cNvSpPr txBox="1"/>
          <p:nvPr/>
        </p:nvSpPr>
        <p:spPr>
          <a:xfrm>
            <a:off x="6182697" y="2052501"/>
            <a:ext cx="768670" cy="307777"/>
          </a:xfrm>
          <a:prstGeom prst="rect">
            <a:avLst/>
          </a:prstGeom>
          <a:noFill/>
        </p:spPr>
        <p:txBody>
          <a:bodyPr wrap="square" rtlCol="0">
            <a:spAutoFit/>
          </a:bodyPr>
          <a:lstStyle/>
          <a:p>
            <a:pPr algn="ctr"/>
            <a:r>
              <a:rPr lang="en-US" sz="1400" dirty="0"/>
              <a:t>Yes</a:t>
            </a:r>
          </a:p>
        </p:txBody>
      </p:sp>
      <p:sp>
        <p:nvSpPr>
          <p:cNvPr id="53" name="TextBox 52">
            <a:extLst>
              <a:ext uri="{FF2B5EF4-FFF2-40B4-BE49-F238E27FC236}">
                <a16:creationId xmlns:a16="http://schemas.microsoft.com/office/drawing/2014/main" id="{97C3A1A3-5155-4806-85A1-A0D8AF66CA53}"/>
              </a:ext>
            </a:extLst>
          </p:cNvPr>
          <p:cNvSpPr txBox="1"/>
          <p:nvPr/>
        </p:nvSpPr>
        <p:spPr>
          <a:xfrm>
            <a:off x="6260203" y="2986849"/>
            <a:ext cx="613658" cy="307777"/>
          </a:xfrm>
          <a:prstGeom prst="rect">
            <a:avLst/>
          </a:prstGeom>
          <a:noFill/>
        </p:spPr>
        <p:txBody>
          <a:bodyPr wrap="square" rtlCol="0">
            <a:spAutoFit/>
          </a:bodyPr>
          <a:lstStyle/>
          <a:p>
            <a:pPr algn="ctr"/>
            <a:r>
              <a:rPr lang="en-US" sz="1400" dirty="0"/>
              <a:t>Yes</a:t>
            </a:r>
          </a:p>
        </p:txBody>
      </p:sp>
      <p:sp>
        <p:nvSpPr>
          <p:cNvPr id="54" name="TextBox 53">
            <a:extLst>
              <a:ext uri="{FF2B5EF4-FFF2-40B4-BE49-F238E27FC236}">
                <a16:creationId xmlns:a16="http://schemas.microsoft.com/office/drawing/2014/main" id="{D6276E62-8225-42AC-AB5A-24816AA0BB15}"/>
              </a:ext>
            </a:extLst>
          </p:cNvPr>
          <p:cNvSpPr txBox="1"/>
          <p:nvPr/>
        </p:nvSpPr>
        <p:spPr>
          <a:xfrm>
            <a:off x="6292718" y="4076722"/>
            <a:ext cx="548628" cy="307777"/>
          </a:xfrm>
          <a:prstGeom prst="rect">
            <a:avLst/>
          </a:prstGeom>
          <a:noFill/>
        </p:spPr>
        <p:txBody>
          <a:bodyPr wrap="square" rtlCol="0">
            <a:spAutoFit/>
          </a:bodyPr>
          <a:lstStyle/>
          <a:p>
            <a:pPr algn="ctr"/>
            <a:r>
              <a:rPr lang="en-US" sz="1400" dirty="0"/>
              <a:t>No </a:t>
            </a:r>
          </a:p>
        </p:txBody>
      </p:sp>
      <p:sp>
        <p:nvSpPr>
          <p:cNvPr id="55" name="TextBox 54">
            <a:extLst>
              <a:ext uri="{FF2B5EF4-FFF2-40B4-BE49-F238E27FC236}">
                <a16:creationId xmlns:a16="http://schemas.microsoft.com/office/drawing/2014/main" id="{667C9E23-CDB1-4B8C-8AC2-638DE9F715E9}"/>
              </a:ext>
            </a:extLst>
          </p:cNvPr>
          <p:cNvSpPr txBox="1"/>
          <p:nvPr/>
        </p:nvSpPr>
        <p:spPr>
          <a:xfrm>
            <a:off x="6092607" y="4939058"/>
            <a:ext cx="948850" cy="738664"/>
          </a:xfrm>
          <a:prstGeom prst="rect">
            <a:avLst/>
          </a:prstGeom>
          <a:noFill/>
        </p:spPr>
        <p:txBody>
          <a:bodyPr wrap="square" rtlCol="0">
            <a:spAutoFit/>
          </a:bodyPr>
          <a:lstStyle/>
          <a:p>
            <a:pPr algn="ctr"/>
            <a:r>
              <a:rPr lang="en-US" sz="1400" dirty="0"/>
              <a:t>Exterior Locations  Only</a:t>
            </a:r>
          </a:p>
        </p:txBody>
      </p:sp>
      <p:cxnSp>
        <p:nvCxnSpPr>
          <p:cNvPr id="56" name="Straight Connector 55">
            <a:extLst>
              <a:ext uri="{FF2B5EF4-FFF2-40B4-BE49-F238E27FC236}">
                <a16:creationId xmlns:a16="http://schemas.microsoft.com/office/drawing/2014/main" id="{01F834AD-FFF6-4050-80C7-C790D72D6644}"/>
              </a:ext>
            </a:extLst>
          </p:cNvPr>
          <p:cNvCxnSpPr>
            <a:cxnSpLocks/>
          </p:cNvCxnSpPr>
          <p:nvPr/>
        </p:nvCxnSpPr>
        <p:spPr>
          <a:xfrm rot="5400000">
            <a:off x="-2365462" y="3365601"/>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8C36B4-F318-4313-AB41-6B4AF24EA639}"/>
              </a:ext>
            </a:extLst>
          </p:cNvPr>
          <p:cNvCxnSpPr>
            <a:cxnSpLocks/>
          </p:cNvCxnSpPr>
          <p:nvPr/>
        </p:nvCxnSpPr>
        <p:spPr>
          <a:xfrm rot="5400000">
            <a:off x="6705436" y="3363823"/>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8D203BE-B3BA-4308-9A98-6362E61709ED}"/>
              </a:ext>
            </a:extLst>
          </p:cNvPr>
          <p:cNvSpPr txBox="1"/>
          <p:nvPr/>
        </p:nvSpPr>
        <p:spPr>
          <a:xfrm>
            <a:off x="8269977" y="2879127"/>
            <a:ext cx="831860" cy="523220"/>
          </a:xfrm>
          <a:prstGeom prst="rect">
            <a:avLst/>
          </a:prstGeom>
          <a:noFill/>
        </p:spPr>
        <p:txBody>
          <a:bodyPr wrap="square" rtlCol="0">
            <a:spAutoFit/>
          </a:bodyPr>
          <a:lstStyle/>
          <a:p>
            <a:pPr algn="ctr"/>
            <a:r>
              <a:rPr lang="en-US" sz="1400" dirty="0"/>
              <a:t>Ethernet/ </a:t>
            </a:r>
            <a:r>
              <a:rPr lang="en-US" sz="1400" dirty="0" err="1"/>
              <a:t>WiFi</a:t>
            </a:r>
            <a:endParaRPr lang="en-US" sz="1400" dirty="0"/>
          </a:p>
        </p:txBody>
      </p:sp>
      <p:sp>
        <p:nvSpPr>
          <p:cNvPr id="62" name="TextBox 61">
            <a:extLst>
              <a:ext uri="{FF2B5EF4-FFF2-40B4-BE49-F238E27FC236}">
                <a16:creationId xmlns:a16="http://schemas.microsoft.com/office/drawing/2014/main" id="{FD024C58-9A06-49EE-98FA-C8BBB9BCBB84}"/>
              </a:ext>
            </a:extLst>
          </p:cNvPr>
          <p:cNvSpPr txBox="1"/>
          <p:nvPr/>
        </p:nvSpPr>
        <p:spPr>
          <a:xfrm>
            <a:off x="8316877" y="5147029"/>
            <a:ext cx="784960" cy="307777"/>
          </a:xfrm>
          <a:prstGeom prst="rect">
            <a:avLst/>
          </a:prstGeom>
          <a:noFill/>
        </p:spPr>
        <p:txBody>
          <a:bodyPr wrap="square" rtlCol="0">
            <a:spAutoFit/>
          </a:bodyPr>
          <a:lstStyle/>
          <a:p>
            <a:pPr algn="ctr"/>
            <a:r>
              <a:rPr lang="en-US" sz="1400" dirty="0"/>
              <a:t>Mesh </a:t>
            </a:r>
          </a:p>
        </p:txBody>
      </p:sp>
    </p:spTree>
    <p:extLst>
      <p:ext uri="{BB962C8B-B14F-4D97-AF65-F5344CB8AC3E}">
        <p14:creationId xmlns:p14="http://schemas.microsoft.com/office/powerpoint/2010/main" val="205835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2">
            <a:extLst>
              <a:ext uri="{FF2B5EF4-FFF2-40B4-BE49-F238E27FC236}">
                <a16:creationId xmlns:a16="http://schemas.microsoft.com/office/drawing/2014/main" id="{853DDA0D-B9FB-48F5-87C1-8DFCD205E3F9}"/>
              </a:ext>
            </a:extLst>
          </p:cNvPr>
          <p:cNvSpPr txBox="1">
            <a:spLocks/>
          </p:cNvSpPr>
          <p:nvPr/>
        </p:nvSpPr>
        <p:spPr>
          <a:xfrm>
            <a:off x="537882" y="134471"/>
            <a:ext cx="8135471" cy="503192"/>
          </a:xfrm>
          <a:prstGeom prst="rect">
            <a:avLst/>
          </a:prstGeom>
        </p:spPr>
        <p:txBody>
          <a:bodyPr vert="horz" wrap="square" lIns="0" tIns="10646" rIns="0" bIns="0" rtlCol="0">
            <a:spAutoFit/>
          </a:bodyPr>
          <a:lstStyle>
            <a:lvl1pPr>
              <a:defRPr>
                <a:latin typeface="+mj-lt"/>
                <a:ea typeface="+mj-ea"/>
                <a:cs typeface="+mj-cs"/>
              </a:defRPr>
            </a:lvl1pPr>
          </a:lstStyle>
          <a:p>
            <a:pPr marL="11206" algn="ctr">
              <a:spcBef>
                <a:spcPts val="84"/>
              </a:spcBef>
            </a:pPr>
            <a:r>
              <a:rPr lang="en-US" sz="3200" b="1" kern="0" spc="-53" dirty="0">
                <a:solidFill>
                  <a:schemeClr val="bg1"/>
                </a:solidFill>
                <a:latin typeface="+mn-lt"/>
              </a:rPr>
              <a:t>RFID Tag Location (</a:t>
            </a:r>
            <a:r>
              <a:rPr lang="en-US" sz="3200" b="1" kern="0" spc="-53" dirty="0" err="1">
                <a:solidFill>
                  <a:schemeClr val="bg1"/>
                </a:solidFill>
                <a:latin typeface="+mn-lt"/>
              </a:rPr>
              <a:t>pRFID</a:t>
            </a:r>
            <a:r>
              <a:rPr lang="en-US" sz="3200" b="1" kern="0" spc="-53" dirty="0">
                <a:solidFill>
                  <a:schemeClr val="bg1"/>
                </a:solidFill>
                <a:latin typeface="+mn-lt"/>
              </a:rPr>
              <a:t> vs LEB)</a:t>
            </a:r>
            <a:endParaRPr lang="en-US" sz="3200" b="1" kern="0" spc="-57" dirty="0">
              <a:solidFill>
                <a:schemeClr val="bg1"/>
              </a:solidFill>
              <a:latin typeface="+mn-lt"/>
            </a:endParaRPr>
          </a:p>
        </p:txBody>
      </p:sp>
      <p:cxnSp>
        <p:nvCxnSpPr>
          <p:cNvPr id="20" name="Straight Arrow Connector 19">
            <a:extLst>
              <a:ext uri="{FF2B5EF4-FFF2-40B4-BE49-F238E27FC236}">
                <a16:creationId xmlns:a16="http://schemas.microsoft.com/office/drawing/2014/main" id="{CA898942-4EDF-40DF-BBC8-24D2E533D6B9}"/>
              </a:ext>
            </a:extLst>
          </p:cNvPr>
          <p:cNvCxnSpPr/>
          <p:nvPr/>
        </p:nvCxnSpPr>
        <p:spPr>
          <a:xfrm>
            <a:off x="1047455" y="942317"/>
            <a:ext cx="701936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C21E0E5-CAD8-45BC-93C8-60F60B904A54}"/>
              </a:ext>
            </a:extLst>
          </p:cNvPr>
          <p:cNvCxnSpPr>
            <a:cxnSpLocks/>
          </p:cNvCxnSpPr>
          <p:nvPr/>
        </p:nvCxnSpPr>
        <p:spPr>
          <a:xfrm rot="5400000">
            <a:off x="-1655688" y="3661453"/>
            <a:ext cx="4921624"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FF54144-E942-4B95-B356-DA68A9D0C6ED}"/>
              </a:ext>
            </a:extLst>
          </p:cNvPr>
          <p:cNvSpPr txBox="1"/>
          <p:nvPr/>
        </p:nvSpPr>
        <p:spPr>
          <a:xfrm>
            <a:off x="4468643" y="941294"/>
            <a:ext cx="352903" cy="448071"/>
          </a:xfrm>
          <a:prstGeom prst="rect">
            <a:avLst/>
          </a:prstGeom>
          <a:noFill/>
        </p:spPr>
        <p:txBody>
          <a:bodyPr wrap="square" rtlCol="0">
            <a:spAutoFit/>
          </a:bodyPr>
          <a:lstStyle/>
          <a:p>
            <a:r>
              <a:rPr lang="en-US" sz="1156" dirty="0"/>
              <a:t>24’</a:t>
            </a:r>
          </a:p>
        </p:txBody>
      </p:sp>
      <p:sp>
        <p:nvSpPr>
          <p:cNvPr id="23" name="TextBox 22">
            <a:extLst>
              <a:ext uri="{FF2B5EF4-FFF2-40B4-BE49-F238E27FC236}">
                <a16:creationId xmlns:a16="http://schemas.microsoft.com/office/drawing/2014/main" id="{02C80AE6-58C8-4460-9DEB-9C57303C61B8}"/>
              </a:ext>
            </a:extLst>
          </p:cNvPr>
          <p:cNvSpPr txBox="1"/>
          <p:nvPr/>
        </p:nvSpPr>
        <p:spPr>
          <a:xfrm>
            <a:off x="386686" y="3439614"/>
            <a:ext cx="352903" cy="448071"/>
          </a:xfrm>
          <a:prstGeom prst="rect">
            <a:avLst/>
          </a:prstGeom>
          <a:noFill/>
        </p:spPr>
        <p:txBody>
          <a:bodyPr wrap="square" rtlCol="0">
            <a:spAutoFit/>
          </a:bodyPr>
          <a:lstStyle/>
          <a:p>
            <a:r>
              <a:rPr lang="en-US" sz="1156" dirty="0"/>
              <a:t>24’</a:t>
            </a:r>
          </a:p>
        </p:txBody>
      </p:sp>
      <p:pic>
        <p:nvPicPr>
          <p:cNvPr id="24" name="Picture 23">
            <a:extLst>
              <a:ext uri="{FF2B5EF4-FFF2-40B4-BE49-F238E27FC236}">
                <a16:creationId xmlns:a16="http://schemas.microsoft.com/office/drawing/2014/main" id="{1605BC39-AE0E-4CE3-A932-B211BCA4A26E}"/>
              </a:ext>
            </a:extLst>
          </p:cNvPr>
          <p:cNvPicPr>
            <a:picLocks noChangeAspect="1"/>
          </p:cNvPicPr>
          <p:nvPr/>
        </p:nvPicPr>
        <p:blipFill rotWithShape="1">
          <a:blip r:embed="rId2"/>
          <a:srcRect b="50000"/>
          <a:stretch/>
        </p:blipFill>
        <p:spPr>
          <a:xfrm>
            <a:off x="2426939" y="2932443"/>
            <a:ext cx="2349281" cy="1174641"/>
          </a:xfrm>
          <a:prstGeom prst="rect">
            <a:avLst/>
          </a:prstGeom>
        </p:spPr>
      </p:pic>
      <p:cxnSp>
        <p:nvCxnSpPr>
          <p:cNvPr id="25" name="Straight Arrow Connector 24">
            <a:extLst>
              <a:ext uri="{FF2B5EF4-FFF2-40B4-BE49-F238E27FC236}">
                <a16:creationId xmlns:a16="http://schemas.microsoft.com/office/drawing/2014/main" id="{E8C02D8A-C48E-47E0-934A-612B35BE264D}"/>
              </a:ext>
            </a:extLst>
          </p:cNvPr>
          <p:cNvCxnSpPr>
            <a:cxnSpLocks/>
          </p:cNvCxnSpPr>
          <p:nvPr/>
        </p:nvCxnSpPr>
        <p:spPr>
          <a:xfrm rot="5400000">
            <a:off x="3014260" y="3535210"/>
            <a:ext cx="117464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421E1A2-A100-4B46-AFD8-28FE769DEBE5}"/>
              </a:ext>
            </a:extLst>
          </p:cNvPr>
          <p:cNvSpPr txBox="1"/>
          <p:nvPr/>
        </p:nvSpPr>
        <p:spPr>
          <a:xfrm>
            <a:off x="3295047" y="3297987"/>
            <a:ext cx="352903" cy="270202"/>
          </a:xfrm>
          <a:prstGeom prst="rect">
            <a:avLst/>
          </a:prstGeom>
          <a:noFill/>
        </p:spPr>
        <p:txBody>
          <a:bodyPr wrap="square" rtlCol="0">
            <a:spAutoFit/>
          </a:bodyPr>
          <a:lstStyle/>
          <a:p>
            <a:r>
              <a:rPr lang="en-US" sz="1156" dirty="0"/>
              <a:t>8’</a:t>
            </a:r>
          </a:p>
        </p:txBody>
      </p:sp>
      <p:sp>
        <p:nvSpPr>
          <p:cNvPr id="27" name="Rectangle 26">
            <a:extLst>
              <a:ext uri="{FF2B5EF4-FFF2-40B4-BE49-F238E27FC236}">
                <a16:creationId xmlns:a16="http://schemas.microsoft.com/office/drawing/2014/main" id="{35F79DF0-53AD-49EC-8246-5C479FE513BD}"/>
              </a:ext>
            </a:extLst>
          </p:cNvPr>
          <p:cNvSpPr/>
          <p:nvPr/>
        </p:nvSpPr>
        <p:spPr>
          <a:xfrm rot="2329234">
            <a:off x="2038890" y="3634925"/>
            <a:ext cx="1267102" cy="683638"/>
          </a:xfrm>
          <a:prstGeom prst="rect">
            <a:avLst/>
          </a:prstGeom>
          <a:solidFill>
            <a:srgbClr val="365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6"/>
          </a:p>
        </p:txBody>
      </p:sp>
      <p:pic>
        <p:nvPicPr>
          <p:cNvPr id="28" name="Picture 27">
            <a:extLst>
              <a:ext uri="{FF2B5EF4-FFF2-40B4-BE49-F238E27FC236}">
                <a16:creationId xmlns:a16="http://schemas.microsoft.com/office/drawing/2014/main" id="{199D7B6E-22E6-4266-B7E5-E179B900324B}"/>
              </a:ext>
            </a:extLst>
          </p:cNvPr>
          <p:cNvPicPr>
            <a:picLocks noChangeAspect="1"/>
          </p:cNvPicPr>
          <p:nvPr/>
        </p:nvPicPr>
        <p:blipFill rotWithShape="1">
          <a:blip r:embed="rId3"/>
          <a:srcRect l="21282" t="7032" r="19447"/>
          <a:stretch/>
        </p:blipFill>
        <p:spPr>
          <a:xfrm>
            <a:off x="4418734" y="4887918"/>
            <a:ext cx="293660" cy="295265"/>
          </a:xfrm>
          <a:prstGeom prst="rect">
            <a:avLst/>
          </a:prstGeom>
        </p:spPr>
      </p:pic>
      <p:pic>
        <p:nvPicPr>
          <p:cNvPr id="29" name="Picture 28">
            <a:extLst>
              <a:ext uri="{FF2B5EF4-FFF2-40B4-BE49-F238E27FC236}">
                <a16:creationId xmlns:a16="http://schemas.microsoft.com/office/drawing/2014/main" id="{EC8913CB-CB17-4E0A-8DA1-D16C05B375EA}"/>
              </a:ext>
            </a:extLst>
          </p:cNvPr>
          <p:cNvPicPr>
            <a:picLocks noChangeAspect="1"/>
          </p:cNvPicPr>
          <p:nvPr/>
        </p:nvPicPr>
        <p:blipFill rotWithShape="1">
          <a:blip r:embed="rId4"/>
          <a:srcRect l="3330" t="29484" r="80417" b="27767"/>
          <a:stretch/>
        </p:blipFill>
        <p:spPr>
          <a:xfrm>
            <a:off x="5777050" y="2137465"/>
            <a:ext cx="166793" cy="204739"/>
          </a:xfrm>
          <a:prstGeom prst="rect">
            <a:avLst/>
          </a:prstGeom>
        </p:spPr>
      </p:pic>
      <p:pic>
        <p:nvPicPr>
          <p:cNvPr id="30" name="Picture 29">
            <a:extLst>
              <a:ext uri="{FF2B5EF4-FFF2-40B4-BE49-F238E27FC236}">
                <a16:creationId xmlns:a16="http://schemas.microsoft.com/office/drawing/2014/main" id="{F4120B24-91D9-401B-80B6-1DC4BAA5B5F8}"/>
              </a:ext>
            </a:extLst>
          </p:cNvPr>
          <p:cNvPicPr>
            <a:picLocks noChangeAspect="1"/>
          </p:cNvPicPr>
          <p:nvPr/>
        </p:nvPicPr>
        <p:blipFill rotWithShape="1">
          <a:blip r:embed="rId5"/>
          <a:srcRect l="41753" t="32675" r="40772" b="33039"/>
          <a:stretch/>
        </p:blipFill>
        <p:spPr>
          <a:xfrm>
            <a:off x="2941454" y="4965534"/>
            <a:ext cx="256982" cy="241716"/>
          </a:xfrm>
          <a:prstGeom prst="ellipse">
            <a:avLst/>
          </a:prstGeom>
        </p:spPr>
      </p:pic>
      <p:pic>
        <p:nvPicPr>
          <p:cNvPr id="31" name="Picture 30">
            <a:extLst>
              <a:ext uri="{FF2B5EF4-FFF2-40B4-BE49-F238E27FC236}">
                <a16:creationId xmlns:a16="http://schemas.microsoft.com/office/drawing/2014/main" id="{E5D32871-09F1-43B6-ACC3-468081057891}"/>
              </a:ext>
            </a:extLst>
          </p:cNvPr>
          <p:cNvPicPr>
            <a:picLocks noChangeAspect="1"/>
          </p:cNvPicPr>
          <p:nvPr/>
        </p:nvPicPr>
        <p:blipFill rotWithShape="1">
          <a:blip r:embed="rId6"/>
          <a:srcRect l="51459" r="28254"/>
          <a:stretch/>
        </p:blipFill>
        <p:spPr>
          <a:xfrm>
            <a:off x="4547969" y="4364506"/>
            <a:ext cx="194250" cy="443936"/>
          </a:xfrm>
          <a:prstGeom prst="rect">
            <a:avLst/>
          </a:prstGeom>
        </p:spPr>
      </p:pic>
      <p:sp>
        <p:nvSpPr>
          <p:cNvPr id="32" name="Rectangle 31">
            <a:extLst>
              <a:ext uri="{FF2B5EF4-FFF2-40B4-BE49-F238E27FC236}">
                <a16:creationId xmlns:a16="http://schemas.microsoft.com/office/drawing/2014/main" id="{1CBC0FA9-A19C-4CB9-9318-E212D6ADF696}"/>
              </a:ext>
            </a:extLst>
          </p:cNvPr>
          <p:cNvSpPr/>
          <p:nvPr/>
        </p:nvSpPr>
        <p:spPr>
          <a:xfrm rot="19596636">
            <a:off x="3914525" y="3701719"/>
            <a:ext cx="1267102" cy="544739"/>
          </a:xfrm>
          <a:prstGeom prst="rect">
            <a:avLst/>
          </a:prstGeom>
          <a:solidFill>
            <a:srgbClr val="365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6"/>
          </a:p>
        </p:txBody>
      </p:sp>
      <p:pic>
        <p:nvPicPr>
          <p:cNvPr id="33" name="Picture 32">
            <a:extLst>
              <a:ext uri="{FF2B5EF4-FFF2-40B4-BE49-F238E27FC236}">
                <a16:creationId xmlns:a16="http://schemas.microsoft.com/office/drawing/2014/main" id="{B0496293-0E79-4908-BCA7-8F2CBD68B99C}"/>
              </a:ext>
            </a:extLst>
          </p:cNvPr>
          <p:cNvPicPr>
            <a:picLocks noChangeAspect="1"/>
          </p:cNvPicPr>
          <p:nvPr/>
        </p:nvPicPr>
        <p:blipFill rotWithShape="1">
          <a:blip r:embed="rId7">
            <a:extLst>
              <a:ext uri="{28A0092B-C50C-407E-A947-70E740481C1C}">
                <a14:useLocalDpi xmlns:a14="http://schemas.microsoft.com/office/drawing/2010/main" val="0"/>
              </a:ext>
            </a:extLst>
          </a:blip>
          <a:srcRect l="3726" r="5359"/>
          <a:stretch/>
        </p:blipFill>
        <p:spPr>
          <a:xfrm>
            <a:off x="1035655" y="1207030"/>
            <a:ext cx="7056265" cy="4911379"/>
          </a:xfrm>
          <a:prstGeom prst="rect">
            <a:avLst/>
          </a:prstGeom>
        </p:spPr>
      </p:pic>
      <p:pic>
        <p:nvPicPr>
          <p:cNvPr id="34" name="Picture 33">
            <a:extLst>
              <a:ext uri="{FF2B5EF4-FFF2-40B4-BE49-F238E27FC236}">
                <a16:creationId xmlns:a16="http://schemas.microsoft.com/office/drawing/2014/main" id="{6B3DD99E-A1F3-477D-9221-8508B73F77DB}"/>
              </a:ext>
            </a:extLst>
          </p:cNvPr>
          <p:cNvPicPr>
            <a:picLocks noChangeAspect="1"/>
          </p:cNvPicPr>
          <p:nvPr/>
        </p:nvPicPr>
        <p:blipFill rotWithShape="1">
          <a:blip r:embed="rId6"/>
          <a:srcRect l="52194" t="3499" r="28254"/>
          <a:stretch/>
        </p:blipFill>
        <p:spPr>
          <a:xfrm>
            <a:off x="4454722" y="3241449"/>
            <a:ext cx="352903" cy="807520"/>
          </a:xfrm>
          <a:prstGeom prst="rect">
            <a:avLst/>
          </a:prstGeom>
        </p:spPr>
      </p:pic>
      <p:pic>
        <p:nvPicPr>
          <p:cNvPr id="35" name="Picture 34">
            <a:extLst>
              <a:ext uri="{FF2B5EF4-FFF2-40B4-BE49-F238E27FC236}">
                <a16:creationId xmlns:a16="http://schemas.microsoft.com/office/drawing/2014/main" id="{D06A4A45-D4C7-44EA-B266-D8833B981E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5282" y="2354836"/>
            <a:ext cx="2349281" cy="2011056"/>
          </a:xfrm>
          <a:prstGeom prst="rect">
            <a:avLst/>
          </a:prstGeom>
          <a:ln>
            <a:noFill/>
          </a:ln>
          <a:effectLst>
            <a:softEdge rad="112500"/>
          </a:effectLst>
        </p:spPr>
      </p:pic>
      <p:pic>
        <p:nvPicPr>
          <p:cNvPr id="36" name="Picture 35">
            <a:extLst>
              <a:ext uri="{FF2B5EF4-FFF2-40B4-BE49-F238E27FC236}">
                <a16:creationId xmlns:a16="http://schemas.microsoft.com/office/drawing/2014/main" id="{489F4A41-5730-4E18-A1DC-64D57864D8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93949" y="4034118"/>
            <a:ext cx="536381" cy="636063"/>
          </a:xfrm>
          <a:prstGeom prst="rect">
            <a:avLst/>
          </a:prstGeom>
        </p:spPr>
      </p:pic>
      <p:sp>
        <p:nvSpPr>
          <p:cNvPr id="37" name="TextBox 36">
            <a:extLst>
              <a:ext uri="{FF2B5EF4-FFF2-40B4-BE49-F238E27FC236}">
                <a16:creationId xmlns:a16="http://schemas.microsoft.com/office/drawing/2014/main" id="{AAF05F90-4DAE-4E6A-9E85-F59E70BEAB52}"/>
              </a:ext>
            </a:extLst>
          </p:cNvPr>
          <p:cNvSpPr txBox="1"/>
          <p:nvPr/>
        </p:nvSpPr>
        <p:spPr>
          <a:xfrm>
            <a:off x="3951986" y="2843286"/>
            <a:ext cx="1369406" cy="327654"/>
          </a:xfrm>
          <a:prstGeom prst="rect">
            <a:avLst/>
          </a:prstGeom>
          <a:noFill/>
        </p:spPr>
        <p:txBody>
          <a:bodyPr wrap="square" rtlCol="0">
            <a:spAutoFit/>
          </a:bodyPr>
          <a:lstStyle/>
          <a:p>
            <a:pPr algn="ctr"/>
            <a:r>
              <a:rPr lang="en-US" sz="1529" b="1" dirty="0">
                <a:solidFill>
                  <a:srgbClr val="FFFF00"/>
                </a:solidFill>
              </a:rPr>
              <a:t>LEB Coverage</a:t>
            </a:r>
          </a:p>
        </p:txBody>
      </p:sp>
      <p:sp>
        <p:nvSpPr>
          <p:cNvPr id="38" name="TextBox 37">
            <a:extLst>
              <a:ext uri="{FF2B5EF4-FFF2-40B4-BE49-F238E27FC236}">
                <a16:creationId xmlns:a16="http://schemas.microsoft.com/office/drawing/2014/main" id="{1CFBB3FB-3386-4BE2-94FF-6FA5C1E296EE}"/>
              </a:ext>
            </a:extLst>
          </p:cNvPr>
          <p:cNvSpPr txBox="1"/>
          <p:nvPr/>
        </p:nvSpPr>
        <p:spPr>
          <a:xfrm>
            <a:off x="6011701" y="4572001"/>
            <a:ext cx="1613906" cy="316369"/>
          </a:xfrm>
          <a:prstGeom prst="rect">
            <a:avLst/>
          </a:prstGeom>
          <a:noFill/>
        </p:spPr>
        <p:txBody>
          <a:bodyPr wrap="square" rtlCol="0">
            <a:spAutoFit/>
          </a:bodyPr>
          <a:lstStyle/>
          <a:p>
            <a:pPr algn="ctr"/>
            <a:r>
              <a:rPr lang="en-US" sz="1456" b="1" dirty="0" err="1">
                <a:solidFill>
                  <a:srgbClr val="FFFF00"/>
                </a:solidFill>
              </a:rPr>
              <a:t>pRFID</a:t>
            </a:r>
            <a:r>
              <a:rPr lang="en-US" sz="1456" b="1" dirty="0">
                <a:solidFill>
                  <a:srgbClr val="FFFF00"/>
                </a:solidFill>
              </a:rPr>
              <a:t> Coverage</a:t>
            </a:r>
          </a:p>
        </p:txBody>
      </p:sp>
      <p:cxnSp>
        <p:nvCxnSpPr>
          <p:cNvPr id="39" name="Straight Arrow Connector 38">
            <a:extLst>
              <a:ext uri="{FF2B5EF4-FFF2-40B4-BE49-F238E27FC236}">
                <a16:creationId xmlns:a16="http://schemas.microsoft.com/office/drawing/2014/main" id="{9B2CD43C-C24B-49C4-8784-AD01812F22C3}"/>
              </a:ext>
            </a:extLst>
          </p:cNvPr>
          <p:cNvCxnSpPr>
            <a:cxnSpLocks/>
          </p:cNvCxnSpPr>
          <p:nvPr/>
        </p:nvCxnSpPr>
        <p:spPr>
          <a:xfrm rot="5400000">
            <a:off x="6129791" y="3371032"/>
            <a:ext cx="1264696"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EA675C6B-567F-438E-B345-0534EBC370AA}"/>
              </a:ext>
            </a:extLst>
          </p:cNvPr>
          <p:cNvSpPr txBox="1"/>
          <p:nvPr/>
        </p:nvSpPr>
        <p:spPr>
          <a:xfrm>
            <a:off x="6517601" y="3221194"/>
            <a:ext cx="352903" cy="270202"/>
          </a:xfrm>
          <a:prstGeom prst="rect">
            <a:avLst/>
          </a:prstGeom>
          <a:noFill/>
        </p:spPr>
        <p:txBody>
          <a:bodyPr wrap="square" rtlCol="0">
            <a:spAutoFit/>
          </a:bodyPr>
          <a:lstStyle/>
          <a:p>
            <a:r>
              <a:rPr lang="en-US" sz="1156" dirty="0"/>
              <a:t>8’</a:t>
            </a:r>
          </a:p>
        </p:txBody>
      </p:sp>
      <p:pic>
        <p:nvPicPr>
          <p:cNvPr id="41" name="Picture 40">
            <a:extLst>
              <a:ext uri="{FF2B5EF4-FFF2-40B4-BE49-F238E27FC236}">
                <a16:creationId xmlns:a16="http://schemas.microsoft.com/office/drawing/2014/main" id="{5C435A61-62A6-48BD-A481-2722B97E31E8}"/>
              </a:ext>
            </a:extLst>
          </p:cNvPr>
          <p:cNvPicPr>
            <a:picLocks noChangeAspect="1"/>
          </p:cNvPicPr>
          <p:nvPr/>
        </p:nvPicPr>
        <p:blipFill rotWithShape="1">
          <a:blip r:embed="rId5"/>
          <a:srcRect l="41753" t="32675" r="40772" b="33039"/>
          <a:stretch/>
        </p:blipFill>
        <p:spPr>
          <a:xfrm>
            <a:off x="2994885" y="4947830"/>
            <a:ext cx="256982" cy="241716"/>
          </a:xfrm>
          <a:prstGeom prst="ellipse">
            <a:avLst/>
          </a:prstGeom>
        </p:spPr>
      </p:pic>
      <p:pic>
        <p:nvPicPr>
          <p:cNvPr id="42" name="Picture 41">
            <a:extLst>
              <a:ext uri="{FF2B5EF4-FFF2-40B4-BE49-F238E27FC236}">
                <a16:creationId xmlns:a16="http://schemas.microsoft.com/office/drawing/2014/main" id="{320BAE29-A1AA-470D-9945-FDB7016B1E43}"/>
              </a:ext>
            </a:extLst>
          </p:cNvPr>
          <p:cNvPicPr>
            <a:picLocks noChangeAspect="1"/>
          </p:cNvPicPr>
          <p:nvPr/>
        </p:nvPicPr>
        <p:blipFill rotWithShape="1">
          <a:blip r:embed="rId4"/>
          <a:srcRect l="3330" t="29484" r="80417" b="27767"/>
          <a:stretch/>
        </p:blipFill>
        <p:spPr>
          <a:xfrm>
            <a:off x="5887988" y="1768162"/>
            <a:ext cx="166793" cy="204739"/>
          </a:xfrm>
          <a:prstGeom prst="rect">
            <a:avLst/>
          </a:prstGeom>
        </p:spPr>
      </p:pic>
    </p:spTree>
    <p:extLst>
      <p:ext uri="{BB962C8B-B14F-4D97-AF65-F5344CB8AC3E}">
        <p14:creationId xmlns:p14="http://schemas.microsoft.com/office/powerpoint/2010/main" val="275065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4583DF-4878-4F6D-8F38-E3691EAC8C1F}"/>
              </a:ext>
            </a:extLst>
          </p:cNvPr>
          <p:cNvSpPr/>
          <p:nvPr/>
        </p:nvSpPr>
        <p:spPr>
          <a:xfrm>
            <a:off x="283464" y="-48246"/>
            <a:ext cx="8860536" cy="584775"/>
          </a:xfrm>
          <a:prstGeom prst="rect">
            <a:avLst/>
          </a:prstGeom>
        </p:spPr>
        <p:txBody>
          <a:bodyPr wrap="square">
            <a:spAutoFit/>
          </a:bodyPr>
          <a:lstStyle/>
          <a:p>
            <a:pPr algn="ctr"/>
            <a:r>
              <a:rPr lang="en-US" sz="3200" dirty="0">
                <a:solidFill>
                  <a:schemeClr val="bg1"/>
                </a:solidFill>
              </a:rPr>
              <a:t>AVA™ Enterprise Manager Functional Components</a:t>
            </a:r>
          </a:p>
        </p:txBody>
      </p:sp>
      <p:pic>
        <p:nvPicPr>
          <p:cNvPr id="3" name="Picture 2">
            <a:extLst>
              <a:ext uri="{FF2B5EF4-FFF2-40B4-BE49-F238E27FC236}">
                <a16:creationId xmlns:a16="http://schemas.microsoft.com/office/drawing/2014/main" id="{8432A48F-E00B-4AB1-B07A-2F46DE410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112" y="887637"/>
            <a:ext cx="5093775" cy="5082726"/>
          </a:xfrm>
          <a:prstGeom prst="rect">
            <a:avLst/>
          </a:prstGeom>
        </p:spPr>
      </p:pic>
    </p:spTree>
    <p:extLst>
      <p:ext uri="{BB962C8B-B14F-4D97-AF65-F5344CB8AC3E}">
        <p14:creationId xmlns:p14="http://schemas.microsoft.com/office/powerpoint/2010/main" val="2764417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E00691C5-4452-46D5-B90E-04403536D0E4}"/>
              </a:ext>
            </a:extLst>
          </p:cNvPr>
          <p:cNvSpPr txBox="1">
            <a:spLocks/>
          </p:cNvSpPr>
          <p:nvPr/>
        </p:nvSpPr>
        <p:spPr>
          <a:xfrm>
            <a:off x="537882" y="134471"/>
            <a:ext cx="8135471" cy="503192"/>
          </a:xfrm>
          <a:prstGeom prst="rect">
            <a:avLst/>
          </a:prstGeom>
        </p:spPr>
        <p:txBody>
          <a:bodyPr vert="horz" wrap="square" lIns="0" tIns="10646" rIns="0" bIns="0" rtlCol="0">
            <a:spAutoFit/>
          </a:bodyPr>
          <a:lstStyle>
            <a:lvl1pPr>
              <a:defRPr>
                <a:latin typeface="+mj-lt"/>
                <a:ea typeface="+mj-ea"/>
                <a:cs typeface="+mj-cs"/>
              </a:defRPr>
            </a:lvl1pPr>
          </a:lstStyle>
          <a:p>
            <a:pPr marL="11206" algn="ctr">
              <a:spcBef>
                <a:spcPts val="84"/>
              </a:spcBef>
            </a:pPr>
            <a:r>
              <a:rPr lang="en-US" sz="3200" b="1" kern="0" spc="-53" dirty="0">
                <a:solidFill>
                  <a:schemeClr val="bg1"/>
                </a:solidFill>
                <a:latin typeface="+mn-lt"/>
              </a:rPr>
              <a:t>Hardware Cost Comparison (</a:t>
            </a:r>
            <a:r>
              <a:rPr lang="en-US" sz="3200" b="1" kern="0" spc="-53" dirty="0" err="1">
                <a:solidFill>
                  <a:schemeClr val="bg1"/>
                </a:solidFill>
                <a:latin typeface="+mn-lt"/>
              </a:rPr>
              <a:t>pRFID</a:t>
            </a:r>
            <a:r>
              <a:rPr lang="en-US" sz="3200" b="1" kern="0" spc="-53" dirty="0">
                <a:solidFill>
                  <a:schemeClr val="bg1"/>
                </a:solidFill>
                <a:latin typeface="+mn-lt"/>
              </a:rPr>
              <a:t> vs LEB)</a:t>
            </a:r>
            <a:endParaRPr lang="en-US" sz="3200" b="1" kern="0" spc="-57" dirty="0">
              <a:solidFill>
                <a:schemeClr val="bg1"/>
              </a:solidFill>
              <a:latin typeface="+mn-lt"/>
            </a:endParaRPr>
          </a:p>
        </p:txBody>
      </p:sp>
      <p:cxnSp>
        <p:nvCxnSpPr>
          <p:cNvPr id="4" name="Straight Connector 3">
            <a:extLst>
              <a:ext uri="{FF2B5EF4-FFF2-40B4-BE49-F238E27FC236}">
                <a16:creationId xmlns:a16="http://schemas.microsoft.com/office/drawing/2014/main" id="{76A5C3AE-3581-42FA-BB6E-17A022520B12}"/>
              </a:ext>
            </a:extLst>
          </p:cNvPr>
          <p:cNvCxnSpPr/>
          <p:nvPr/>
        </p:nvCxnSpPr>
        <p:spPr>
          <a:xfrm>
            <a:off x="672353" y="2353235"/>
            <a:ext cx="7664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2AA38B7-6A5A-4657-B223-60A25C9F44E5}"/>
              </a:ext>
            </a:extLst>
          </p:cNvPr>
          <p:cNvCxnSpPr/>
          <p:nvPr/>
        </p:nvCxnSpPr>
        <p:spPr>
          <a:xfrm>
            <a:off x="672353" y="3630706"/>
            <a:ext cx="7664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BEE57E-1973-43A6-A768-01927B0EC1EC}"/>
              </a:ext>
            </a:extLst>
          </p:cNvPr>
          <p:cNvCxnSpPr/>
          <p:nvPr/>
        </p:nvCxnSpPr>
        <p:spPr>
          <a:xfrm>
            <a:off x="672353" y="5916706"/>
            <a:ext cx="76648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308E8C-CBCC-429B-B9F0-24144BE06673}"/>
              </a:ext>
            </a:extLst>
          </p:cNvPr>
          <p:cNvCxnSpPr>
            <a:cxnSpLocks/>
          </p:cNvCxnSpPr>
          <p:nvPr/>
        </p:nvCxnSpPr>
        <p:spPr>
          <a:xfrm rot="5400000">
            <a:off x="4437530" y="3496234"/>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FC15C5A-CD06-4C97-B15C-8869314A5688}"/>
              </a:ext>
            </a:extLst>
          </p:cNvPr>
          <p:cNvCxnSpPr>
            <a:cxnSpLocks/>
          </p:cNvCxnSpPr>
          <p:nvPr/>
        </p:nvCxnSpPr>
        <p:spPr>
          <a:xfrm rot="5400000">
            <a:off x="3014141" y="3496235"/>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B7DC15-2DA0-4E8B-925B-C5FEA7335A5B}"/>
              </a:ext>
            </a:extLst>
          </p:cNvPr>
          <p:cNvCxnSpPr>
            <a:cxnSpLocks/>
          </p:cNvCxnSpPr>
          <p:nvPr/>
        </p:nvCxnSpPr>
        <p:spPr>
          <a:xfrm rot="5400000">
            <a:off x="1411941" y="3534156"/>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FEBA1D-AFEF-4B0B-A3D7-5D3777B3DD1C}"/>
              </a:ext>
            </a:extLst>
          </p:cNvPr>
          <p:cNvCxnSpPr>
            <a:cxnSpLocks/>
          </p:cNvCxnSpPr>
          <p:nvPr/>
        </p:nvCxnSpPr>
        <p:spPr>
          <a:xfrm rot="5400000">
            <a:off x="-336176" y="3496235"/>
            <a:ext cx="484094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BFA3D31-2322-47F1-B6D2-B26452F87601}"/>
              </a:ext>
            </a:extLst>
          </p:cNvPr>
          <p:cNvSpPr txBox="1"/>
          <p:nvPr/>
        </p:nvSpPr>
        <p:spPr>
          <a:xfrm>
            <a:off x="2218767" y="1411942"/>
            <a:ext cx="1479173" cy="825419"/>
          </a:xfrm>
          <a:prstGeom prst="rect">
            <a:avLst/>
          </a:prstGeom>
          <a:noFill/>
        </p:spPr>
        <p:txBody>
          <a:bodyPr wrap="square" rtlCol="0">
            <a:spAutoFit/>
          </a:bodyPr>
          <a:lstStyle/>
          <a:p>
            <a:pPr algn="ctr"/>
            <a:r>
              <a:rPr lang="en-US" sz="1588" b="1" dirty="0"/>
              <a:t>Tags for Pieces of Equipment</a:t>
            </a:r>
          </a:p>
          <a:p>
            <a:pPr algn="ctr"/>
            <a:r>
              <a:rPr lang="en-US" sz="1588" b="1" dirty="0"/>
              <a:t>(300)</a:t>
            </a:r>
          </a:p>
        </p:txBody>
      </p:sp>
      <p:sp>
        <p:nvSpPr>
          <p:cNvPr id="12" name="TextBox 11">
            <a:extLst>
              <a:ext uri="{FF2B5EF4-FFF2-40B4-BE49-F238E27FC236}">
                <a16:creationId xmlns:a16="http://schemas.microsoft.com/office/drawing/2014/main" id="{15E09C8C-A501-43E0-B2EF-576B2BBC05DD}"/>
              </a:ext>
            </a:extLst>
          </p:cNvPr>
          <p:cNvSpPr txBox="1"/>
          <p:nvPr/>
        </p:nvSpPr>
        <p:spPr>
          <a:xfrm>
            <a:off x="3921105" y="1412851"/>
            <a:ext cx="1479173" cy="825419"/>
          </a:xfrm>
          <a:prstGeom prst="rect">
            <a:avLst/>
          </a:prstGeom>
          <a:noFill/>
        </p:spPr>
        <p:txBody>
          <a:bodyPr wrap="square" rtlCol="0">
            <a:spAutoFit/>
          </a:bodyPr>
          <a:lstStyle/>
          <a:p>
            <a:pPr algn="ctr"/>
            <a:r>
              <a:rPr lang="en-US" sz="1588" b="1" dirty="0"/>
              <a:t>RFID Printer / Encoder</a:t>
            </a:r>
          </a:p>
          <a:p>
            <a:pPr algn="ctr"/>
            <a:r>
              <a:rPr lang="en-US" sz="1588" b="1" dirty="0"/>
              <a:t>(1)</a:t>
            </a:r>
          </a:p>
        </p:txBody>
      </p:sp>
      <p:sp>
        <p:nvSpPr>
          <p:cNvPr id="13" name="TextBox 12">
            <a:extLst>
              <a:ext uri="{FF2B5EF4-FFF2-40B4-BE49-F238E27FC236}">
                <a16:creationId xmlns:a16="http://schemas.microsoft.com/office/drawing/2014/main" id="{7F62ADE6-62C6-4C07-B1BE-F71540A1A0CC}"/>
              </a:ext>
            </a:extLst>
          </p:cNvPr>
          <p:cNvSpPr txBox="1"/>
          <p:nvPr/>
        </p:nvSpPr>
        <p:spPr>
          <a:xfrm>
            <a:off x="5523304" y="1395737"/>
            <a:ext cx="1334696" cy="825419"/>
          </a:xfrm>
          <a:prstGeom prst="rect">
            <a:avLst/>
          </a:prstGeom>
          <a:noFill/>
        </p:spPr>
        <p:txBody>
          <a:bodyPr wrap="square" rtlCol="0">
            <a:spAutoFit/>
          </a:bodyPr>
          <a:lstStyle/>
          <a:p>
            <a:pPr algn="ctr"/>
            <a:r>
              <a:rPr lang="en-US" sz="1588" b="1" dirty="0"/>
              <a:t>Fixed RFID Readers for 10 areas (20)</a:t>
            </a:r>
          </a:p>
        </p:txBody>
      </p:sp>
      <p:sp>
        <p:nvSpPr>
          <p:cNvPr id="14" name="TextBox 13">
            <a:extLst>
              <a:ext uri="{FF2B5EF4-FFF2-40B4-BE49-F238E27FC236}">
                <a16:creationId xmlns:a16="http://schemas.microsoft.com/office/drawing/2014/main" id="{CF674128-32BE-45E9-8EE9-267DEB3160A0}"/>
              </a:ext>
            </a:extLst>
          </p:cNvPr>
          <p:cNvSpPr txBox="1"/>
          <p:nvPr/>
        </p:nvSpPr>
        <p:spPr>
          <a:xfrm>
            <a:off x="6946692" y="1411942"/>
            <a:ext cx="1334696" cy="825419"/>
          </a:xfrm>
          <a:prstGeom prst="rect">
            <a:avLst/>
          </a:prstGeom>
          <a:noFill/>
        </p:spPr>
        <p:txBody>
          <a:bodyPr wrap="square" rtlCol="0">
            <a:spAutoFit/>
          </a:bodyPr>
          <a:lstStyle/>
          <a:p>
            <a:pPr algn="ctr"/>
            <a:r>
              <a:rPr lang="en-US" sz="1588" b="1" dirty="0"/>
              <a:t>Handheld RFID Readers</a:t>
            </a:r>
          </a:p>
          <a:p>
            <a:pPr algn="ctr"/>
            <a:r>
              <a:rPr lang="en-US" sz="1588" b="1" dirty="0"/>
              <a:t>(2)</a:t>
            </a:r>
          </a:p>
        </p:txBody>
      </p:sp>
      <p:sp>
        <p:nvSpPr>
          <p:cNvPr id="15" name="TextBox 14">
            <a:extLst>
              <a:ext uri="{FF2B5EF4-FFF2-40B4-BE49-F238E27FC236}">
                <a16:creationId xmlns:a16="http://schemas.microsoft.com/office/drawing/2014/main" id="{2D751FDE-B6C5-42DF-BD92-86188FEC727E}"/>
              </a:ext>
            </a:extLst>
          </p:cNvPr>
          <p:cNvSpPr txBox="1"/>
          <p:nvPr/>
        </p:nvSpPr>
        <p:spPr>
          <a:xfrm>
            <a:off x="672353" y="2646707"/>
            <a:ext cx="1457719" cy="336695"/>
          </a:xfrm>
          <a:prstGeom prst="rect">
            <a:avLst/>
          </a:prstGeom>
          <a:noFill/>
        </p:spPr>
        <p:txBody>
          <a:bodyPr wrap="square" rtlCol="0">
            <a:spAutoFit/>
          </a:bodyPr>
          <a:lstStyle/>
          <a:p>
            <a:pPr algn="ctr"/>
            <a:r>
              <a:rPr lang="en-US" sz="1588" b="1" dirty="0"/>
              <a:t>Passive RFID</a:t>
            </a:r>
          </a:p>
        </p:txBody>
      </p:sp>
      <p:sp>
        <p:nvSpPr>
          <p:cNvPr id="16" name="TextBox 15">
            <a:extLst>
              <a:ext uri="{FF2B5EF4-FFF2-40B4-BE49-F238E27FC236}">
                <a16:creationId xmlns:a16="http://schemas.microsoft.com/office/drawing/2014/main" id="{F32AFE18-1BE2-40F0-8AB0-2C0D29107AAA}"/>
              </a:ext>
            </a:extLst>
          </p:cNvPr>
          <p:cNvSpPr txBox="1"/>
          <p:nvPr/>
        </p:nvSpPr>
        <p:spPr>
          <a:xfrm>
            <a:off x="620854" y="3727322"/>
            <a:ext cx="1457719" cy="581057"/>
          </a:xfrm>
          <a:prstGeom prst="rect">
            <a:avLst/>
          </a:prstGeom>
          <a:noFill/>
        </p:spPr>
        <p:txBody>
          <a:bodyPr wrap="square" rtlCol="0">
            <a:spAutoFit/>
          </a:bodyPr>
          <a:lstStyle/>
          <a:p>
            <a:pPr algn="ctr"/>
            <a:r>
              <a:rPr lang="en-US" sz="1588" b="1" dirty="0"/>
              <a:t>Low Energy Bluetooth</a:t>
            </a:r>
          </a:p>
        </p:txBody>
      </p:sp>
      <p:sp>
        <p:nvSpPr>
          <p:cNvPr id="17" name="TextBox 16">
            <a:extLst>
              <a:ext uri="{FF2B5EF4-FFF2-40B4-BE49-F238E27FC236}">
                <a16:creationId xmlns:a16="http://schemas.microsoft.com/office/drawing/2014/main" id="{721EE326-36C3-4207-AFC6-B4A1A71EFC8E}"/>
              </a:ext>
            </a:extLst>
          </p:cNvPr>
          <p:cNvSpPr txBox="1"/>
          <p:nvPr/>
        </p:nvSpPr>
        <p:spPr>
          <a:xfrm>
            <a:off x="2230214" y="2646707"/>
            <a:ext cx="1457717" cy="336695"/>
          </a:xfrm>
          <a:prstGeom prst="rect">
            <a:avLst/>
          </a:prstGeom>
          <a:noFill/>
        </p:spPr>
        <p:txBody>
          <a:bodyPr wrap="square" rtlCol="0">
            <a:spAutoFit/>
          </a:bodyPr>
          <a:lstStyle/>
          <a:p>
            <a:pPr algn="ctr"/>
            <a:r>
              <a:rPr lang="en-US" sz="1588" b="1" dirty="0"/>
              <a:t>$500</a:t>
            </a:r>
          </a:p>
        </p:txBody>
      </p:sp>
      <p:sp>
        <p:nvSpPr>
          <p:cNvPr id="18" name="TextBox 17">
            <a:extLst>
              <a:ext uri="{FF2B5EF4-FFF2-40B4-BE49-F238E27FC236}">
                <a16:creationId xmlns:a16="http://schemas.microsoft.com/office/drawing/2014/main" id="{00FE3CC2-FC8A-44D2-9938-E47178BDF5DA}"/>
              </a:ext>
            </a:extLst>
          </p:cNvPr>
          <p:cNvSpPr txBox="1"/>
          <p:nvPr/>
        </p:nvSpPr>
        <p:spPr>
          <a:xfrm>
            <a:off x="3853873" y="2646707"/>
            <a:ext cx="1457717" cy="336695"/>
          </a:xfrm>
          <a:prstGeom prst="rect">
            <a:avLst/>
          </a:prstGeom>
          <a:noFill/>
        </p:spPr>
        <p:txBody>
          <a:bodyPr wrap="square" rtlCol="0">
            <a:spAutoFit/>
          </a:bodyPr>
          <a:lstStyle/>
          <a:p>
            <a:pPr algn="ctr"/>
            <a:r>
              <a:rPr lang="en-US" sz="1588" b="1" dirty="0"/>
              <a:t>$2,780</a:t>
            </a:r>
          </a:p>
        </p:txBody>
      </p:sp>
      <p:sp>
        <p:nvSpPr>
          <p:cNvPr id="19" name="TextBox 18">
            <a:extLst>
              <a:ext uri="{FF2B5EF4-FFF2-40B4-BE49-F238E27FC236}">
                <a16:creationId xmlns:a16="http://schemas.microsoft.com/office/drawing/2014/main" id="{968855E0-CA2C-4B51-A035-A9784D9DF957}"/>
              </a:ext>
            </a:extLst>
          </p:cNvPr>
          <p:cNvSpPr txBox="1"/>
          <p:nvPr/>
        </p:nvSpPr>
        <p:spPr>
          <a:xfrm>
            <a:off x="5357369" y="2646707"/>
            <a:ext cx="1457717" cy="336695"/>
          </a:xfrm>
          <a:prstGeom prst="rect">
            <a:avLst/>
          </a:prstGeom>
          <a:noFill/>
        </p:spPr>
        <p:txBody>
          <a:bodyPr wrap="square" rtlCol="0">
            <a:spAutoFit/>
          </a:bodyPr>
          <a:lstStyle/>
          <a:p>
            <a:pPr algn="ctr"/>
            <a:r>
              <a:rPr lang="en-US" sz="1588" b="1" dirty="0"/>
              <a:t>$40,000</a:t>
            </a:r>
          </a:p>
        </p:txBody>
      </p:sp>
      <p:sp>
        <p:nvSpPr>
          <p:cNvPr id="20" name="TextBox 19">
            <a:extLst>
              <a:ext uri="{FF2B5EF4-FFF2-40B4-BE49-F238E27FC236}">
                <a16:creationId xmlns:a16="http://schemas.microsoft.com/office/drawing/2014/main" id="{49D06515-E8D9-41D8-A640-2202A1BD1448}"/>
              </a:ext>
            </a:extLst>
          </p:cNvPr>
          <p:cNvSpPr txBox="1"/>
          <p:nvPr/>
        </p:nvSpPr>
        <p:spPr>
          <a:xfrm>
            <a:off x="6909494" y="2646707"/>
            <a:ext cx="1457717" cy="336695"/>
          </a:xfrm>
          <a:prstGeom prst="rect">
            <a:avLst/>
          </a:prstGeom>
          <a:noFill/>
        </p:spPr>
        <p:txBody>
          <a:bodyPr wrap="square" rtlCol="0">
            <a:spAutoFit/>
          </a:bodyPr>
          <a:lstStyle/>
          <a:p>
            <a:pPr algn="ctr"/>
            <a:r>
              <a:rPr lang="en-US" sz="1588" b="1" dirty="0"/>
              <a:t>$3,600</a:t>
            </a:r>
          </a:p>
        </p:txBody>
      </p:sp>
      <p:sp>
        <p:nvSpPr>
          <p:cNvPr id="21" name="TextBox 20">
            <a:extLst>
              <a:ext uri="{FF2B5EF4-FFF2-40B4-BE49-F238E27FC236}">
                <a16:creationId xmlns:a16="http://schemas.microsoft.com/office/drawing/2014/main" id="{8C2BE2E1-305A-4AE3-A4E9-FBB6E5A57B33}"/>
              </a:ext>
            </a:extLst>
          </p:cNvPr>
          <p:cNvSpPr txBox="1"/>
          <p:nvPr/>
        </p:nvSpPr>
        <p:spPr>
          <a:xfrm>
            <a:off x="2240224" y="3849526"/>
            <a:ext cx="1457717" cy="336695"/>
          </a:xfrm>
          <a:prstGeom prst="rect">
            <a:avLst/>
          </a:prstGeom>
          <a:noFill/>
        </p:spPr>
        <p:txBody>
          <a:bodyPr wrap="square" rtlCol="0">
            <a:spAutoFit/>
          </a:bodyPr>
          <a:lstStyle/>
          <a:p>
            <a:pPr algn="ctr"/>
            <a:r>
              <a:rPr lang="en-US" sz="1588" b="1" dirty="0"/>
              <a:t>$5,000</a:t>
            </a:r>
          </a:p>
        </p:txBody>
      </p:sp>
      <p:sp>
        <p:nvSpPr>
          <p:cNvPr id="22" name="TextBox 21">
            <a:extLst>
              <a:ext uri="{FF2B5EF4-FFF2-40B4-BE49-F238E27FC236}">
                <a16:creationId xmlns:a16="http://schemas.microsoft.com/office/drawing/2014/main" id="{3110D73D-22B6-44B8-B458-4DF542A63AE3}"/>
              </a:ext>
            </a:extLst>
          </p:cNvPr>
          <p:cNvSpPr txBox="1"/>
          <p:nvPr/>
        </p:nvSpPr>
        <p:spPr>
          <a:xfrm>
            <a:off x="3863883" y="3849526"/>
            <a:ext cx="1457717" cy="336695"/>
          </a:xfrm>
          <a:prstGeom prst="rect">
            <a:avLst/>
          </a:prstGeom>
          <a:noFill/>
        </p:spPr>
        <p:txBody>
          <a:bodyPr wrap="square" rtlCol="0">
            <a:spAutoFit/>
          </a:bodyPr>
          <a:lstStyle/>
          <a:p>
            <a:pPr algn="ctr"/>
            <a:r>
              <a:rPr lang="en-US" sz="1588" b="1" dirty="0"/>
              <a:t>$0.00</a:t>
            </a:r>
          </a:p>
        </p:txBody>
      </p:sp>
      <p:sp>
        <p:nvSpPr>
          <p:cNvPr id="23" name="TextBox 22">
            <a:extLst>
              <a:ext uri="{FF2B5EF4-FFF2-40B4-BE49-F238E27FC236}">
                <a16:creationId xmlns:a16="http://schemas.microsoft.com/office/drawing/2014/main" id="{8BBB0B99-5F01-434E-BCA6-412DE3B3BB32}"/>
              </a:ext>
            </a:extLst>
          </p:cNvPr>
          <p:cNvSpPr txBox="1"/>
          <p:nvPr/>
        </p:nvSpPr>
        <p:spPr>
          <a:xfrm>
            <a:off x="5367379" y="3849526"/>
            <a:ext cx="1457717" cy="336695"/>
          </a:xfrm>
          <a:prstGeom prst="rect">
            <a:avLst/>
          </a:prstGeom>
          <a:noFill/>
        </p:spPr>
        <p:txBody>
          <a:bodyPr wrap="square" rtlCol="0">
            <a:spAutoFit/>
          </a:bodyPr>
          <a:lstStyle/>
          <a:p>
            <a:pPr algn="ctr"/>
            <a:r>
              <a:rPr lang="en-US" sz="1588" b="1" dirty="0"/>
              <a:t>$12,000</a:t>
            </a:r>
          </a:p>
        </p:txBody>
      </p:sp>
      <p:sp>
        <p:nvSpPr>
          <p:cNvPr id="24" name="TextBox 23">
            <a:extLst>
              <a:ext uri="{FF2B5EF4-FFF2-40B4-BE49-F238E27FC236}">
                <a16:creationId xmlns:a16="http://schemas.microsoft.com/office/drawing/2014/main" id="{9F46A0DE-629D-4840-804D-E54E3455A23B}"/>
              </a:ext>
            </a:extLst>
          </p:cNvPr>
          <p:cNvSpPr txBox="1"/>
          <p:nvPr/>
        </p:nvSpPr>
        <p:spPr>
          <a:xfrm>
            <a:off x="6919505" y="3849526"/>
            <a:ext cx="1457717" cy="336695"/>
          </a:xfrm>
          <a:prstGeom prst="rect">
            <a:avLst/>
          </a:prstGeom>
          <a:noFill/>
        </p:spPr>
        <p:txBody>
          <a:bodyPr wrap="square" rtlCol="0">
            <a:spAutoFit/>
          </a:bodyPr>
          <a:lstStyle/>
          <a:p>
            <a:pPr algn="ctr"/>
            <a:r>
              <a:rPr lang="en-US" sz="1588" b="1" dirty="0"/>
              <a:t>$0.00</a:t>
            </a:r>
          </a:p>
        </p:txBody>
      </p:sp>
      <p:sp>
        <p:nvSpPr>
          <p:cNvPr id="25" name="TextBox 24">
            <a:extLst>
              <a:ext uri="{FF2B5EF4-FFF2-40B4-BE49-F238E27FC236}">
                <a16:creationId xmlns:a16="http://schemas.microsoft.com/office/drawing/2014/main" id="{0DC4110E-D104-4387-9D0E-3ECB0610C95A}"/>
              </a:ext>
            </a:extLst>
          </p:cNvPr>
          <p:cNvSpPr txBox="1"/>
          <p:nvPr/>
        </p:nvSpPr>
        <p:spPr>
          <a:xfrm>
            <a:off x="672352" y="3090399"/>
            <a:ext cx="1457719" cy="336695"/>
          </a:xfrm>
          <a:prstGeom prst="rect">
            <a:avLst/>
          </a:prstGeom>
          <a:noFill/>
        </p:spPr>
        <p:txBody>
          <a:bodyPr wrap="square" rtlCol="0">
            <a:spAutoFit/>
          </a:bodyPr>
          <a:lstStyle/>
          <a:p>
            <a:pPr algn="ctr"/>
            <a:r>
              <a:rPr lang="en-US" sz="1588" b="1" dirty="0"/>
              <a:t>$46,880</a:t>
            </a:r>
          </a:p>
        </p:txBody>
      </p:sp>
      <p:sp>
        <p:nvSpPr>
          <p:cNvPr id="26" name="TextBox 25">
            <a:extLst>
              <a:ext uri="{FF2B5EF4-FFF2-40B4-BE49-F238E27FC236}">
                <a16:creationId xmlns:a16="http://schemas.microsoft.com/office/drawing/2014/main" id="{9610B37C-10C8-4B22-9822-417A0087551A}"/>
              </a:ext>
            </a:extLst>
          </p:cNvPr>
          <p:cNvSpPr txBox="1"/>
          <p:nvPr/>
        </p:nvSpPr>
        <p:spPr>
          <a:xfrm>
            <a:off x="658048" y="4369217"/>
            <a:ext cx="1457719" cy="336695"/>
          </a:xfrm>
          <a:prstGeom prst="rect">
            <a:avLst/>
          </a:prstGeom>
          <a:noFill/>
        </p:spPr>
        <p:txBody>
          <a:bodyPr wrap="square" rtlCol="0">
            <a:spAutoFit/>
          </a:bodyPr>
          <a:lstStyle/>
          <a:p>
            <a:pPr algn="ctr"/>
            <a:r>
              <a:rPr lang="en-US" sz="1588" b="1" dirty="0"/>
              <a:t>$17,000</a:t>
            </a:r>
          </a:p>
        </p:txBody>
      </p:sp>
      <p:sp>
        <p:nvSpPr>
          <p:cNvPr id="28" name="TextBox 27">
            <a:extLst>
              <a:ext uri="{FF2B5EF4-FFF2-40B4-BE49-F238E27FC236}">
                <a16:creationId xmlns:a16="http://schemas.microsoft.com/office/drawing/2014/main" id="{2B21C546-5DAC-4CDA-8977-4825D60EC20A}"/>
              </a:ext>
            </a:extLst>
          </p:cNvPr>
          <p:cNvSpPr txBox="1"/>
          <p:nvPr/>
        </p:nvSpPr>
        <p:spPr>
          <a:xfrm>
            <a:off x="2166553" y="5055990"/>
            <a:ext cx="1697325" cy="825419"/>
          </a:xfrm>
          <a:prstGeom prst="rect">
            <a:avLst/>
          </a:prstGeom>
          <a:noFill/>
        </p:spPr>
        <p:txBody>
          <a:bodyPr wrap="square" rtlCol="0">
            <a:spAutoFit/>
          </a:bodyPr>
          <a:lstStyle/>
          <a:p>
            <a:pPr algn="ctr"/>
            <a:r>
              <a:rPr lang="en-US" sz="1588" dirty="0"/>
              <a:t>Higher Tag Cost</a:t>
            </a:r>
          </a:p>
          <a:p>
            <a:pPr algn="ctr"/>
            <a:r>
              <a:rPr lang="en-US" sz="1588" dirty="0"/>
              <a:t>Larger Read Range </a:t>
            </a:r>
          </a:p>
        </p:txBody>
      </p:sp>
      <p:sp>
        <p:nvSpPr>
          <p:cNvPr id="29" name="TextBox 28">
            <a:extLst>
              <a:ext uri="{FF2B5EF4-FFF2-40B4-BE49-F238E27FC236}">
                <a16:creationId xmlns:a16="http://schemas.microsoft.com/office/drawing/2014/main" id="{4352B6FF-0D35-477D-AF65-DB93315A4D9F}"/>
              </a:ext>
            </a:extLst>
          </p:cNvPr>
          <p:cNvSpPr txBox="1"/>
          <p:nvPr/>
        </p:nvSpPr>
        <p:spPr>
          <a:xfrm>
            <a:off x="3886058" y="5055990"/>
            <a:ext cx="1514220" cy="581057"/>
          </a:xfrm>
          <a:prstGeom prst="rect">
            <a:avLst/>
          </a:prstGeom>
          <a:noFill/>
        </p:spPr>
        <p:txBody>
          <a:bodyPr wrap="square" rtlCol="0">
            <a:spAutoFit/>
          </a:bodyPr>
          <a:lstStyle/>
          <a:p>
            <a:pPr algn="ctr"/>
            <a:r>
              <a:rPr lang="en-US" sz="1588" dirty="0"/>
              <a:t>Printer not Required</a:t>
            </a:r>
          </a:p>
        </p:txBody>
      </p:sp>
      <p:sp>
        <p:nvSpPr>
          <p:cNvPr id="30" name="TextBox 29">
            <a:extLst>
              <a:ext uri="{FF2B5EF4-FFF2-40B4-BE49-F238E27FC236}">
                <a16:creationId xmlns:a16="http://schemas.microsoft.com/office/drawing/2014/main" id="{24B0D63C-FF14-43D3-BEE6-D413300EE7CD}"/>
              </a:ext>
            </a:extLst>
          </p:cNvPr>
          <p:cNvSpPr txBox="1"/>
          <p:nvPr/>
        </p:nvSpPr>
        <p:spPr>
          <a:xfrm>
            <a:off x="5329116" y="4567167"/>
            <a:ext cx="1514220" cy="1069780"/>
          </a:xfrm>
          <a:prstGeom prst="rect">
            <a:avLst/>
          </a:prstGeom>
          <a:noFill/>
        </p:spPr>
        <p:txBody>
          <a:bodyPr wrap="square" rtlCol="0">
            <a:spAutoFit/>
          </a:bodyPr>
          <a:lstStyle/>
          <a:p>
            <a:pPr algn="ctr"/>
            <a:r>
              <a:rPr lang="en-US" sz="1588" dirty="0"/>
              <a:t>Lower Reader Cost</a:t>
            </a:r>
          </a:p>
          <a:p>
            <a:pPr algn="ctr"/>
            <a:r>
              <a:rPr lang="en-US" sz="1588" dirty="0"/>
              <a:t>No visible Antennas</a:t>
            </a:r>
          </a:p>
        </p:txBody>
      </p:sp>
      <p:sp>
        <p:nvSpPr>
          <p:cNvPr id="31" name="TextBox 30">
            <a:extLst>
              <a:ext uri="{FF2B5EF4-FFF2-40B4-BE49-F238E27FC236}">
                <a16:creationId xmlns:a16="http://schemas.microsoft.com/office/drawing/2014/main" id="{54316181-077E-4963-AD83-4CD7F2B20F90}"/>
              </a:ext>
            </a:extLst>
          </p:cNvPr>
          <p:cNvSpPr txBox="1"/>
          <p:nvPr/>
        </p:nvSpPr>
        <p:spPr>
          <a:xfrm>
            <a:off x="6863001" y="5055990"/>
            <a:ext cx="1514220" cy="581057"/>
          </a:xfrm>
          <a:prstGeom prst="rect">
            <a:avLst/>
          </a:prstGeom>
          <a:noFill/>
        </p:spPr>
        <p:txBody>
          <a:bodyPr wrap="square" rtlCol="0">
            <a:spAutoFit/>
          </a:bodyPr>
          <a:lstStyle/>
          <a:p>
            <a:pPr algn="ctr"/>
            <a:r>
              <a:rPr lang="en-US" sz="1588" dirty="0"/>
              <a:t>Smart Phone Application </a:t>
            </a:r>
          </a:p>
        </p:txBody>
      </p:sp>
      <p:sp>
        <p:nvSpPr>
          <p:cNvPr id="32" name="TextBox 31">
            <a:extLst>
              <a:ext uri="{FF2B5EF4-FFF2-40B4-BE49-F238E27FC236}">
                <a16:creationId xmlns:a16="http://schemas.microsoft.com/office/drawing/2014/main" id="{55DC81E8-7B25-4D28-8F03-1BD07DE90567}"/>
              </a:ext>
            </a:extLst>
          </p:cNvPr>
          <p:cNvSpPr txBox="1"/>
          <p:nvPr/>
        </p:nvSpPr>
        <p:spPr>
          <a:xfrm>
            <a:off x="682723" y="5191134"/>
            <a:ext cx="1457719" cy="336695"/>
          </a:xfrm>
          <a:prstGeom prst="rect">
            <a:avLst/>
          </a:prstGeom>
          <a:noFill/>
        </p:spPr>
        <p:txBody>
          <a:bodyPr wrap="square" rtlCol="0">
            <a:spAutoFit/>
          </a:bodyPr>
          <a:lstStyle/>
          <a:p>
            <a:pPr algn="ctr"/>
            <a:r>
              <a:rPr lang="en-US" sz="1588" b="1" dirty="0">
                <a:solidFill>
                  <a:srgbClr val="FF0000"/>
                </a:solidFill>
              </a:rPr>
              <a:t>($29,880)</a:t>
            </a:r>
          </a:p>
        </p:txBody>
      </p:sp>
    </p:spTree>
    <p:extLst>
      <p:ext uri="{BB962C8B-B14F-4D97-AF65-F5344CB8AC3E}">
        <p14:creationId xmlns:p14="http://schemas.microsoft.com/office/powerpoint/2010/main" val="24776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1000" fill="hold"/>
                                        <p:tgtEl>
                                          <p:spTgt spid="28"/>
                                        </p:tgtEl>
                                        <p:attrNameLst>
                                          <p:attrName>ppt_w</p:attrName>
                                        </p:attrNameLst>
                                      </p:cBhvr>
                                      <p:tavLst>
                                        <p:tav tm="0">
                                          <p:val>
                                            <p:fltVal val="0"/>
                                          </p:val>
                                        </p:tav>
                                        <p:tav tm="100000">
                                          <p:val>
                                            <p:strVal val="#ppt_w"/>
                                          </p:val>
                                        </p:tav>
                                      </p:tavLst>
                                    </p:anim>
                                    <p:anim calcmode="lin" valueType="num">
                                      <p:cBhvr>
                                        <p:cTn id="74" dur="1000" fill="hold"/>
                                        <p:tgtEl>
                                          <p:spTgt spid="28"/>
                                        </p:tgtEl>
                                        <p:attrNameLst>
                                          <p:attrName>ppt_h</p:attrName>
                                        </p:attrNameLst>
                                      </p:cBhvr>
                                      <p:tavLst>
                                        <p:tav tm="0">
                                          <p:val>
                                            <p:fltVal val="0"/>
                                          </p:val>
                                        </p:tav>
                                        <p:tav tm="100000">
                                          <p:val>
                                            <p:strVal val="#ppt_h"/>
                                          </p:val>
                                        </p:tav>
                                      </p:tavLst>
                                    </p:anim>
                                    <p:anim calcmode="lin" valueType="num">
                                      <p:cBhvr>
                                        <p:cTn id="75" dur="1000" fill="hold"/>
                                        <p:tgtEl>
                                          <p:spTgt spid="28"/>
                                        </p:tgtEl>
                                        <p:attrNameLst>
                                          <p:attrName>style.rotation</p:attrName>
                                        </p:attrNameLst>
                                      </p:cBhvr>
                                      <p:tavLst>
                                        <p:tav tm="0">
                                          <p:val>
                                            <p:fltVal val="90"/>
                                          </p:val>
                                        </p:tav>
                                        <p:tav tm="100000">
                                          <p:val>
                                            <p:fltVal val="0"/>
                                          </p:val>
                                        </p:tav>
                                      </p:tavLst>
                                    </p:anim>
                                    <p:animEffect transition="in" filter="fade">
                                      <p:cBhvr>
                                        <p:cTn id="76" dur="1000"/>
                                        <p:tgtEl>
                                          <p:spTgt spid="28"/>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1000" fill="hold"/>
                                        <p:tgtEl>
                                          <p:spTgt spid="29"/>
                                        </p:tgtEl>
                                        <p:attrNameLst>
                                          <p:attrName>ppt_w</p:attrName>
                                        </p:attrNameLst>
                                      </p:cBhvr>
                                      <p:tavLst>
                                        <p:tav tm="0">
                                          <p:val>
                                            <p:fltVal val="0"/>
                                          </p:val>
                                        </p:tav>
                                        <p:tav tm="100000">
                                          <p:val>
                                            <p:strVal val="#ppt_w"/>
                                          </p:val>
                                        </p:tav>
                                      </p:tavLst>
                                    </p:anim>
                                    <p:anim calcmode="lin" valueType="num">
                                      <p:cBhvr>
                                        <p:cTn id="80" dur="1000" fill="hold"/>
                                        <p:tgtEl>
                                          <p:spTgt spid="29"/>
                                        </p:tgtEl>
                                        <p:attrNameLst>
                                          <p:attrName>ppt_h</p:attrName>
                                        </p:attrNameLst>
                                      </p:cBhvr>
                                      <p:tavLst>
                                        <p:tav tm="0">
                                          <p:val>
                                            <p:fltVal val="0"/>
                                          </p:val>
                                        </p:tav>
                                        <p:tav tm="100000">
                                          <p:val>
                                            <p:strVal val="#ppt_h"/>
                                          </p:val>
                                        </p:tav>
                                      </p:tavLst>
                                    </p:anim>
                                    <p:anim calcmode="lin" valueType="num">
                                      <p:cBhvr>
                                        <p:cTn id="81" dur="1000" fill="hold"/>
                                        <p:tgtEl>
                                          <p:spTgt spid="29"/>
                                        </p:tgtEl>
                                        <p:attrNameLst>
                                          <p:attrName>style.rotation</p:attrName>
                                        </p:attrNameLst>
                                      </p:cBhvr>
                                      <p:tavLst>
                                        <p:tav tm="0">
                                          <p:val>
                                            <p:fltVal val="90"/>
                                          </p:val>
                                        </p:tav>
                                        <p:tav tm="100000">
                                          <p:val>
                                            <p:fltVal val="0"/>
                                          </p:val>
                                        </p:tav>
                                      </p:tavLst>
                                    </p:anim>
                                    <p:animEffect transition="in" filter="fade">
                                      <p:cBhvr>
                                        <p:cTn id="82" dur="1000"/>
                                        <p:tgtEl>
                                          <p:spTgt spid="29"/>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1000" fill="hold"/>
                                        <p:tgtEl>
                                          <p:spTgt spid="30"/>
                                        </p:tgtEl>
                                        <p:attrNameLst>
                                          <p:attrName>ppt_w</p:attrName>
                                        </p:attrNameLst>
                                      </p:cBhvr>
                                      <p:tavLst>
                                        <p:tav tm="0">
                                          <p:val>
                                            <p:fltVal val="0"/>
                                          </p:val>
                                        </p:tav>
                                        <p:tav tm="100000">
                                          <p:val>
                                            <p:strVal val="#ppt_w"/>
                                          </p:val>
                                        </p:tav>
                                      </p:tavLst>
                                    </p:anim>
                                    <p:anim calcmode="lin" valueType="num">
                                      <p:cBhvr>
                                        <p:cTn id="86" dur="1000" fill="hold"/>
                                        <p:tgtEl>
                                          <p:spTgt spid="30"/>
                                        </p:tgtEl>
                                        <p:attrNameLst>
                                          <p:attrName>ppt_h</p:attrName>
                                        </p:attrNameLst>
                                      </p:cBhvr>
                                      <p:tavLst>
                                        <p:tav tm="0">
                                          <p:val>
                                            <p:fltVal val="0"/>
                                          </p:val>
                                        </p:tav>
                                        <p:tav tm="100000">
                                          <p:val>
                                            <p:strVal val="#ppt_h"/>
                                          </p:val>
                                        </p:tav>
                                      </p:tavLst>
                                    </p:anim>
                                    <p:anim calcmode="lin" valueType="num">
                                      <p:cBhvr>
                                        <p:cTn id="87" dur="1000" fill="hold"/>
                                        <p:tgtEl>
                                          <p:spTgt spid="30"/>
                                        </p:tgtEl>
                                        <p:attrNameLst>
                                          <p:attrName>style.rotation</p:attrName>
                                        </p:attrNameLst>
                                      </p:cBhvr>
                                      <p:tavLst>
                                        <p:tav tm="0">
                                          <p:val>
                                            <p:fltVal val="90"/>
                                          </p:val>
                                        </p:tav>
                                        <p:tav tm="100000">
                                          <p:val>
                                            <p:fltVal val="0"/>
                                          </p:val>
                                        </p:tav>
                                      </p:tavLst>
                                    </p:anim>
                                    <p:animEffect transition="in" filter="fade">
                                      <p:cBhvr>
                                        <p:cTn id="88" dur="1000"/>
                                        <p:tgtEl>
                                          <p:spTgt spid="30"/>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1000" fill="hold"/>
                                        <p:tgtEl>
                                          <p:spTgt spid="31"/>
                                        </p:tgtEl>
                                        <p:attrNameLst>
                                          <p:attrName>ppt_w</p:attrName>
                                        </p:attrNameLst>
                                      </p:cBhvr>
                                      <p:tavLst>
                                        <p:tav tm="0">
                                          <p:val>
                                            <p:fltVal val="0"/>
                                          </p:val>
                                        </p:tav>
                                        <p:tav tm="100000">
                                          <p:val>
                                            <p:strVal val="#ppt_w"/>
                                          </p:val>
                                        </p:tav>
                                      </p:tavLst>
                                    </p:anim>
                                    <p:anim calcmode="lin" valueType="num">
                                      <p:cBhvr>
                                        <p:cTn id="92" dur="1000" fill="hold"/>
                                        <p:tgtEl>
                                          <p:spTgt spid="31"/>
                                        </p:tgtEl>
                                        <p:attrNameLst>
                                          <p:attrName>ppt_h</p:attrName>
                                        </p:attrNameLst>
                                      </p:cBhvr>
                                      <p:tavLst>
                                        <p:tav tm="0">
                                          <p:val>
                                            <p:fltVal val="0"/>
                                          </p:val>
                                        </p:tav>
                                        <p:tav tm="100000">
                                          <p:val>
                                            <p:strVal val="#ppt_h"/>
                                          </p:val>
                                        </p:tav>
                                      </p:tavLst>
                                    </p:anim>
                                    <p:anim calcmode="lin" valueType="num">
                                      <p:cBhvr>
                                        <p:cTn id="93" dur="1000" fill="hold"/>
                                        <p:tgtEl>
                                          <p:spTgt spid="31"/>
                                        </p:tgtEl>
                                        <p:attrNameLst>
                                          <p:attrName>style.rotation</p:attrName>
                                        </p:attrNameLst>
                                      </p:cBhvr>
                                      <p:tavLst>
                                        <p:tav tm="0">
                                          <p:val>
                                            <p:fltVal val="90"/>
                                          </p:val>
                                        </p:tav>
                                        <p:tav tm="100000">
                                          <p:val>
                                            <p:fltVal val="0"/>
                                          </p:val>
                                        </p:tav>
                                      </p:tavLst>
                                    </p:anim>
                                    <p:animEffect transition="in" filter="fade">
                                      <p:cBhvr>
                                        <p:cTn id="9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59DE85-8434-40B7-A6C9-55C0276BF3EC}"/>
              </a:ext>
            </a:extLst>
          </p:cNvPr>
          <p:cNvSpPr>
            <a:spLocks noGrp="1"/>
          </p:cNvSpPr>
          <p:nvPr>
            <p:ph type="body" idx="1"/>
          </p:nvPr>
        </p:nvSpPr>
        <p:spPr/>
        <p:txBody>
          <a:bodyPr/>
          <a:lstStyle/>
          <a:p>
            <a:pPr marL="0" indent="0">
              <a:buNone/>
            </a:pPr>
            <a:r>
              <a:rPr lang="en-US" dirty="0"/>
              <a:t>  </a:t>
            </a:r>
          </a:p>
        </p:txBody>
      </p:sp>
      <p:sp>
        <p:nvSpPr>
          <p:cNvPr id="3" name="object 11">
            <a:extLst>
              <a:ext uri="{FF2B5EF4-FFF2-40B4-BE49-F238E27FC236}">
                <a16:creationId xmlns:a16="http://schemas.microsoft.com/office/drawing/2014/main" id="{CF166E5A-7AE1-45F3-8221-354512EBE194}"/>
              </a:ext>
            </a:extLst>
          </p:cNvPr>
          <p:cNvSpPr txBox="1">
            <a:spLocks/>
          </p:cNvSpPr>
          <p:nvPr/>
        </p:nvSpPr>
        <p:spPr>
          <a:xfrm>
            <a:off x="563655" y="134471"/>
            <a:ext cx="8042462"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defTabSz="806867">
              <a:spcBef>
                <a:spcPts val="88"/>
              </a:spcBef>
            </a:pPr>
            <a:r>
              <a:rPr lang="en-US" sz="3200" b="1" kern="0" spc="-4" dirty="0">
                <a:solidFill>
                  <a:prstClr val="white"/>
                </a:solidFill>
                <a:latin typeface="+mn-lt"/>
              </a:rPr>
              <a:t>RFID </a:t>
            </a:r>
            <a:r>
              <a:rPr lang="en-US" sz="3200" b="1" kern="0" dirty="0">
                <a:solidFill>
                  <a:prstClr val="white"/>
                </a:solidFill>
                <a:latin typeface="+mn-lt"/>
              </a:rPr>
              <a:t>Overview – </a:t>
            </a:r>
            <a:r>
              <a:rPr lang="en-US" sz="3200" b="1" kern="0" spc="-4" dirty="0">
                <a:solidFill>
                  <a:prstClr val="white"/>
                </a:solidFill>
                <a:latin typeface="+mn-lt"/>
              </a:rPr>
              <a:t>RFID Architecture</a:t>
            </a:r>
            <a:endParaRPr lang="en-US" sz="3200" b="1" kern="0" dirty="0">
              <a:solidFill>
                <a:prstClr val="white"/>
              </a:solidFill>
              <a:latin typeface="+mn-lt"/>
            </a:endParaRPr>
          </a:p>
        </p:txBody>
      </p:sp>
      <p:sp>
        <p:nvSpPr>
          <p:cNvPr id="4" name="Flowchart: Magnetic Disk 3">
            <a:extLst>
              <a:ext uri="{FF2B5EF4-FFF2-40B4-BE49-F238E27FC236}">
                <a16:creationId xmlns:a16="http://schemas.microsoft.com/office/drawing/2014/main" id="{CD4ED703-DF65-472B-97C3-DA985425ACF7}"/>
              </a:ext>
            </a:extLst>
          </p:cNvPr>
          <p:cNvSpPr/>
          <p:nvPr/>
        </p:nvSpPr>
        <p:spPr>
          <a:xfrm>
            <a:off x="1276264" y="1105503"/>
            <a:ext cx="2301707" cy="1137131"/>
          </a:xfrm>
          <a:prstGeom prst="flowChartMagneticDisk">
            <a:avLst/>
          </a:prstGeom>
          <a:solidFill>
            <a:schemeClr val="tx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r>
              <a:rPr lang="en-US" sz="1100" dirty="0">
                <a:solidFill>
                  <a:prstClr val="white"/>
                </a:solidFill>
              </a:rPr>
              <a:t>AdvanTech Private Cloud</a:t>
            </a:r>
          </a:p>
          <a:p>
            <a:pPr algn="ctr" defTabSz="806867"/>
            <a:r>
              <a:rPr lang="en-US" sz="1100" dirty="0">
                <a:solidFill>
                  <a:prstClr val="white"/>
                </a:solidFill>
              </a:rPr>
              <a:t>Annapolis, MD</a:t>
            </a:r>
          </a:p>
        </p:txBody>
      </p:sp>
      <p:sp>
        <p:nvSpPr>
          <p:cNvPr id="5" name="TextBox 4">
            <a:extLst>
              <a:ext uri="{FF2B5EF4-FFF2-40B4-BE49-F238E27FC236}">
                <a16:creationId xmlns:a16="http://schemas.microsoft.com/office/drawing/2014/main" id="{8278F03C-DCA6-40A4-878C-59A52BFEF1BC}"/>
              </a:ext>
            </a:extLst>
          </p:cNvPr>
          <p:cNvSpPr txBox="1"/>
          <p:nvPr/>
        </p:nvSpPr>
        <p:spPr>
          <a:xfrm>
            <a:off x="1145613" y="1166953"/>
            <a:ext cx="2563009" cy="276999"/>
          </a:xfrm>
          <a:prstGeom prst="rect">
            <a:avLst/>
          </a:prstGeom>
          <a:noFill/>
        </p:spPr>
        <p:txBody>
          <a:bodyPr wrap="square" rtlCol="0">
            <a:spAutoFit/>
          </a:bodyPr>
          <a:lstStyle/>
          <a:p>
            <a:pPr algn="ctr" defTabSz="806867"/>
            <a:r>
              <a:rPr lang="en-US" sz="1200" b="1" dirty="0">
                <a:solidFill>
                  <a:prstClr val="white">
                    <a:lumMod val="95000"/>
                  </a:prstClr>
                </a:solidFill>
              </a:rPr>
              <a:t>Central Data Warehouse</a:t>
            </a:r>
          </a:p>
        </p:txBody>
      </p:sp>
      <p:pic>
        <p:nvPicPr>
          <p:cNvPr id="9" name="Picture 8">
            <a:extLst>
              <a:ext uri="{FF2B5EF4-FFF2-40B4-BE49-F238E27FC236}">
                <a16:creationId xmlns:a16="http://schemas.microsoft.com/office/drawing/2014/main" id="{659075A1-886E-4D1E-AED2-81A81BADDFC7}"/>
              </a:ext>
            </a:extLst>
          </p:cNvPr>
          <p:cNvPicPr>
            <a:picLocks noChangeAspect="1"/>
          </p:cNvPicPr>
          <p:nvPr/>
        </p:nvPicPr>
        <p:blipFill>
          <a:blip r:embed="rId2"/>
          <a:stretch>
            <a:fillRect/>
          </a:stretch>
        </p:blipFill>
        <p:spPr>
          <a:xfrm>
            <a:off x="1384400" y="2805637"/>
            <a:ext cx="6375199" cy="3366375"/>
          </a:xfrm>
          <a:prstGeom prst="rect">
            <a:avLst/>
          </a:prstGeom>
        </p:spPr>
      </p:pic>
      <p:sp>
        <p:nvSpPr>
          <p:cNvPr id="10" name="TextBox 9">
            <a:extLst>
              <a:ext uri="{FF2B5EF4-FFF2-40B4-BE49-F238E27FC236}">
                <a16:creationId xmlns:a16="http://schemas.microsoft.com/office/drawing/2014/main" id="{F6CEA1E1-2012-442F-A4EA-86A27AE0E22D}"/>
              </a:ext>
            </a:extLst>
          </p:cNvPr>
          <p:cNvSpPr txBox="1"/>
          <p:nvPr/>
        </p:nvSpPr>
        <p:spPr>
          <a:xfrm>
            <a:off x="3034215" y="5746966"/>
            <a:ext cx="1413959" cy="253916"/>
          </a:xfrm>
          <a:prstGeom prst="rect">
            <a:avLst/>
          </a:prstGeom>
          <a:solidFill>
            <a:schemeClr val="bg1"/>
          </a:solidFill>
        </p:spPr>
        <p:txBody>
          <a:bodyPr wrap="square" rtlCol="0">
            <a:spAutoFit/>
          </a:bodyPr>
          <a:lstStyle/>
          <a:p>
            <a:pPr algn="ctr"/>
            <a:r>
              <a:rPr lang="en-US" sz="1050" b="1" dirty="0"/>
              <a:t>Read Point Controller</a:t>
            </a:r>
          </a:p>
        </p:txBody>
      </p:sp>
      <p:sp>
        <p:nvSpPr>
          <p:cNvPr id="11" name="Arrow: Left-Right-Up 10">
            <a:extLst>
              <a:ext uri="{FF2B5EF4-FFF2-40B4-BE49-F238E27FC236}">
                <a16:creationId xmlns:a16="http://schemas.microsoft.com/office/drawing/2014/main" id="{490C5ABA-F742-4AB9-AA32-C741669A7750}"/>
              </a:ext>
            </a:extLst>
          </p:cNvPr>
          <p:cNvSpPr/>
          <p:nvPr/>
        </p:nvSpPr>
        <p:spPr>
          <a:xfrm rot="10800000">
            <a:off x="3577971" y="1345325"/>
            <a:ext cx="1892808" cy="1969922"/>
          </a:xfrm>
          <a:prstGeom prst="leftRightUpArrow">
            <a:avLst>
              <a:gd name="adj1" fmla="val 11648"/>
              <a:gd name="adj2" fmla="val 18961"/>
              <a:gd name="adj3" fmla="val 25000"/>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711904EE-8D6B-4F6E-8F1D-D6E8D121D77F}"/>
              </a:ext>
            </a:extLst>
          </p:cNvPr>
          <p:cNvPicPr>
            <a:picLocks noChangeAspect="1"/>
          </p:cNvPicPr>
          <p:nvPr/>
        </p:nvPicPr>
        <p:blipFill rotWithShape="1">
          <a:blip r:embed="rId3"/>
          <a:srcRect l="24075" t="23499" r="52000" b="46800"/>
          <a:stretch/>
        </p:blipFill>
        <p:spPr>
          <a:xfrm>
            <a:off x="5470779" y="1240383"/>
            <a:ext cx="1701546" cy="1094370"/>
          </a:xfrm>
          <a:prstGeom prst="rect">
            <a:avLst/>
          </a:prstGeom>
        </p:spPr>
      </p:pic>
      <p:sp>
        <p:nvSpPr>
          <p:cNvPr id="13" name="TextBox 12">
            <a:extLst>
              <a:ext uri="{FF2B5EF4-FFF2-40B4-BE49-F238E27FC236}">
                <a16:creationId xmlns:a16="http://schemas.microsoft.com/office/drawing/2014/main" id="{75D0F852-9517-45DC-ABF9-9DF7E71901C7}"/>
              </a:ext>
            </a:extLst>
          </p:cNvPr>
          <p:cNvSpPr txBox="1"/>
          <p:nvPr/>
        </p:nvSpPr>
        <p:spPr>
          <a:xfrm>
            <a:off x="3625595" y="1546310"/>
            <a:ext cx="1892808" cy="307777"/>
          </a:xfrm>
          <a:prstGeom prst="rect">
            <a:avLst/>
          </a:prstGeom>
          <a:noFill/>
        </p:spPr>
        <p:txBody>
          <a:bodyPr wrap="square" rtlCol="0">
            <a:spAutoFit/>
          </a:bodyPr>
          <a:lstStyle/>
          <a:p>
            <a:pPr algn="ctr"/>
            <a:r>
              <a:rPr lang="en-US" sz="1400" b="1" dirty="0"/>
              <a:t>Secure VPN</a:t>
            </a:r>
          </a:p>
        </p:txBody>
      </p:sp>
      <p:sp>
        <p:nvSpPr>
          <p:cNvPr id="14" name="TextBox 13">
            <a:extLst>
              <a:ext uri="{FF2B5EF4-FFF2-40B4-BE49-F238E27FC236}">
                <a16:creationId xmlns:a16="http://schemas.microsoft.com/office/drawing/2014/main" id="{3774CDD7-2A9D-4D29-AEF1-2279BAFE57F1}"/>
              </a:ext>
            </a:extLst>
          </p:cNvPr>
          <p:cNvSpPr txBox="1"/>
          <p:nvPr/>
        </p:nvSpPr>
        <p:spPr>
          <a:xfrm>
            <a:off x="5621701" y="2254401"/>
            <a:ext cx="1453896" cy="276999"/>
          </a:xfrm>
          <a:prstGeom prst="rect">
            <a:avLst/>
          </a:prstGeom>
          <a:noFill/>
        </p:spPr>
        <p:txBody>
          <a:bodyPr wrap="square" rtlCol="0">
            <a:spAutoFit/>
          </a:bodyPr>
          <a:lstStyle/>
          <a:p>
            <a:pPr algn="ctr"/>
            <a:r>
              <a:rPr lang="en-US" sz="1200" b="1" dirty="0"/>
              <a:t>AdvanTech HQ</a:t>
            </a:r>
          </a:p>
        </p:txBody>
      </p:sp>
      <p:sp>
        <p:nvSpPr>
          <p:cNvPr id="15" name="Rectangle 14">
            <a:extLst>
              <a:ext uri="{FF2B5EF4-FFF2-40B4-BE49-F238E27FC236}">
                <a16:creationId xmlns:a16="http://schemas.microsoft.com/office/drawing/2014/main" id="{1B52801D-7DFA-4BCD-9C98-F29CABEDB0C6}"/>
              </a:ext>
            </a:extLst>
          </p:cNvPr>
          <p:cNvSpPr/>
          <p:nvPr/>
        </p:nvSpPr>
        <p:spPr>
          <a:xfrm>
            <a:off x="5027887" y="5073693"/>
            <a:ext cx="1790700" cy="1085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AE935B-90E3-44AA-A7E1-8866B0AD1E13}"/>
              </a:ext>
            </a:extLst>
          </p:cNvPr>
          <p:cNvSpPr/>
          <p:nvPr/>
        </p:nvSpPr>
        <p:spPr>
          <a:xfrm rot="269637">
            <a:off x="5012597" y="4435243"/>
            <a:ext cx="1045186" cy="611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4EC502-EAB6-48B1-924D-30F195206778}"/>
              </a:ext>
            </a:extLst>
          </p:cNvPr>
          <p:cNvSpPr/>
          <p:nvPr/>
        </p:nvSpPr>
        <p:spPr>
          <a:xfrm>
            <a:off x="3159882" y="4970170"/>
            <a:ext cx="1790700" cy="1085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BDE593-33A5-4083-8247-E4DA87C7D829}"/>
              </a:ext>
            </a:extLst>
          </p:cNvPr>
          <p:cNvSpPr/>
          <p:nvPr/>
        </p:nvSpPr>
        <p:spPr>
          <a:xfrm rot="18409997">
            <a:off x="3259580" y="4863974"/>
            <a:ext cx="1045186" cy="611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E27DBA8-120B-45C1-B5D7-7B8EC2C2B331}"/>
              </a:ext>
            </a:extLst>
          </p:cNvPr>
          <p:cNvCxnSpPr>
            <a:cxnSpLocks/>
          </p:cNvCxnSpPr>
          <p:nvPr/>
        </p:nvCxnSpPr>
        <p:spPr>
          <a:xfrm flipH="1">
            <a:off x="3848333" y="4430947"/>
            <a:ext cx="83595" cy="2359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1766410-9E00-439F-B9DC-0BA605DC47B6}"/>
              </a:ext>
            </a:extLst>
          </p:cNvPr>
          <p:cNvPicPr>
            <a:picLocks noChangeAspect="1"/>
          </p:cNvPicPr>
          <p:nvPr/>
        </p:nvPicPr>
        <p:blipFill>
          <a:blip r:embed="rId4"/>
          <a:stretch>
            <a:fillRect/>
          </a:stretch>
        </p:blipFill>
        <p:spPr>
          <a:xfrm>
            <a:off x="3950847" y="5195782"/>
            <a:ext cx="1089850" cy="1327317"/>
          </a:xfrm>
          <a:prstGeom prst="rect">
            <a:avLst/>
          </a:prstGeom>
        </p:spPr>
      </p:pic>
      <p:cxnSp>
        <p:nvCxnSpPr>
          <p:cNvPr id="28" name="Straight Arrow Connector 27">
            <a:extLst>
              <a:ext uri="{FF2B5EF4-FFF2-40B4-BE49-F238E27FC236}">
                <a16:creationId xmlns:a16="http://schemas.microsoft.com/office/drawing/2014/main" id="{C94D15BC-BB07-4752-A541-6CF02CE2B8B8}"/>
              </a:ext>
            </a:extLst>
          </p:cNvPr>
          <p:cNvCxnSpPr>
            <a:cxnSpLocks/>
          </p:cNvCxnSpPr>
          <p:nvPr/>
        </p:nvCxnSpPr>
        <p:spPr>
          <a:xfrm flipH="1">
            <a:off x="4524375" y="4740758"/>
            <a:ext cx="1" cy="455024"/>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048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83D3-2F79-440E-A455-0113541DE096}"/>
              </a:ext>
            </a:extLst>
          </p:cNvPr>
          <p:cNvSpPr>
            <a:spLocks noGrp="1"/>
          </p:cNvSpPr>
          <p:nvPr>
            <p:ph type="body" idx="1"/>
          </p:nvPr>
        </p:nvSpPr>
        <p:spPr/>
        <p:txBody>
          <a:bodyPr/>
          <a:lstStyle/>
          <a:p>
            <a:pPr marL="0" indent="0">
              <a:buNone/>
            </a:pPr>
            <a:r>
              <a:rPr lang="en-US" dirty="0">
                <a:latin typeface="+mn-lt"/>
              </a:rPr>
              <a:t>  </a:t>
            </a:r>
          </a:p>
        </p:txBody>
      </p:sp>
      <p:sp>
        <p:nvSpPr>
          <p:cNvPr id="3" name="object 11">
            <a:extLst>
              <a:ext uri="{FF2B5EF4-FFF2-40B4-BE49-F238E27FC236}">
                <a16:creationId xmlns:a16="http://schemas.microsoft.com/office/drawing/2014/main" id="{7193CF3F-4E7E-4045-9D98-26F54121F9A6}"/>
              </a:ext>
            </a:extLst>
          </p:cNvPr>
          <p:cNvSpPr txBox="1">
            <a:spLocks/>
          </p:cNvSpPr>
          <p:nvPr/>
        </p:nvSpPr>
        <p:spPr>
          <a:xfrm>
            <a:off x="563655" y="134471"/>
            <a:ext cx="8042462"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a:spcBef>
                <a:spcPts val="88"/>
              </a:spcBef>
            </a:pPr>
            <a:r>
              <a:rPr lang="en-US" sz="3200" b="1" kern="0" spc="-4" dirty="0">
                <a:solidFill>
                  <a:schemeClr val="bg1"/>
                </a:solidFill>
                <a:latin typeface="+mn-lt"/>
              </a:rPr>
              <a:t>RFID </a:t>
            </a:r>
            <a:r>
              <a:rPr lang="en-US" sz="3200" b="1" kern="0" dirty="0">
                <a:solidFill>
                  <a:schemeClr val="bg1"/>
                </a:solidFill>
                <a:latin typeface="+mn-lt"/>
              </a:rPr>
              <a:t>Overview – </a:t>
            </a:r>
            <a:r>
              <a:rPr lang="en-US" sz="3200" b="1" kern="0" spc="-4" dirty="0">
                <a:solidFill>
                  <a:schemeClr val="bg1"/>
                </a:solidFill>
                <a:latin typeface="+mn-lt"/>
              </a:rPr>
              <a:t>RFID</a:t>
            </a:r>
            <a:r>
              <a:rPr lang="en-US" sz="3200" b="1" kern="0" spc="-71" dirty="0">
                <a:solidFill>
                  <a:schemeClr val="bg1"/>
                </a:solidFill>
                <a:latin typeface="+mn-lt"/>
              </a:rPr>
              <a:t> </a:t>
            </a:r>
            <a:r>
              <a:rPr lang="en-US" sz="3200" b="1" kern="0" spc="-4" dirty="0">
                <a:solidFill>
                  <a:schemeClr val="bg1"/>
                </a:solidFill>
                <a:latin typeface="+mn-lt"/>
              </a:rPr>
              <a:t>Architecture</a:t>
            </a:r>
            <a:endParaRPr lang="en-US" sz="3200" b="1" kern="0" dirty="0">
              <a:solidFill>
                <a:schemeClr val="bg1"/>
              </a:solidFill>
              <a:latin typeface="+mn-lt"/>
            </a:endParaRPr>
          </a:p>
        </p:txBody>
      </p:sp>
      <p:pic>
        <p:nvPicPr>
          <p:cNvPr id="4" name="Picture 3">
            <a:extLst>
              <a:ext uri="{FF2B5EF4-FFF2-40B4-BE49-F238E27FC236}">
                <a16:creationId xmlns:a16="http://schemas.microsoft.com/office/drawing/2014/main" id="{4220D168-0045-4AF3-A276-A2C57CA30636}"/>
              </a:ext>
            </a:extLst>
          </p:cNvPr>
          <p:cNvPicPr>
            <a:picLocks noChangeAspect="1"/>
          </p:cNvPicPr>
          <p:nvPr/>
        </p:nvPicPr>
        <p:blipFill>
          <a:blip r:embed="rId2"/>
          <a:stretch>
            <a:fillRect/>
          </a:stretch>
        </p:blipFill>
        <p:spPr>
          <a:xfrm>
            <a:off x="1455634" y="1217014"/>
            <a:ext cx="909349" cy="1143000"/>
          </a:xfrm>
          <a:prstGeom prst="rect">
            <a:avLst/>
          </a:prstGeom>
        </p:spPr>
      </p:pic>
      <p:sp>
        <p:nvSpPr>
          <p:cNvPr id="5" name="object 6">
            <a:extLst>
              <a:ext uri="{FF2B5EF4-FFF2-40B4-BE49-F238E27FC236}">
                <a16:creationId xmlns:a16="http://schemas.microsoft.com/office/drawing/2014/main" id="{C8A1D9AC-449A-41A9-BFC1-65BB5A3A7679}"/>
              </a:ext>
            </a:extLst>
          </p:cNvPr>
          <p:cNvSpPr/>
          <p:nvPr/>
        </p:nvSpPr>
        <p:spPr>
          <a:xfrm>
            <a:off x="712549" y="2617191"/>
            <a:ext cx="855232" cy="1004493"/>
          </a:xfrm>
          <a:prstGeom prst="rect">
            <a:avLst/>
          </a:prstGeom>
          <a:blipFill>
            <a:blip r:embed="rId3" cstate="print"/>
            <a:stretch>
              <a:fillRect/>
            </a:stretch>
          </a:blipFill>
        </p:spPr>
        <p:txBody>
          <a:bodyPr wrap="square" lIns="0" tIns="0" rIns="0" bIns="0" rtlCol="0"/>
          <a:lstStyle/>
          <a:p>
            <a:endParaRPr sz="1588"/>
          </a:p>
        </p:txBody>
      </p:sp>
      <p:pic>
        <p:nvPicPr>
          <p:cNvPr id="6" name="Picture 5">
            <a:extLst>
              <a:ext uri="{FF2B5EF4-FFF2-40B4-BE49-F238E27FC236}">
                <a16:creationId xmlns:a16="http://schemas.microsoft.com/office/drawing/2014/main" id="{28D75BC1-6EAA-4147-9EFB-DADFEF700039}"/>
              </a:ext>
            </a:extLst>
          </p:cNvPr>
          <p:cNvPicPr>
            <a:picLocks noChangeAspect="1"/>
          </p:cNvPicPr>
          <p:nvPr/>
        </p:nvPicPr>
        <p:blipFill>
          <a:blip r:embed="rId4"/>
          <a:stretch>
            <a:fillRect/>
          </a:stretch>
        </p:blipFill>
        <p:spPr>
          <a:xfrm>
            <a:off x="563655" y="3838602"/>
            <a:ext cx="1061904" cy="858071"/>
          </a:xfrm>
          <a:prstGeom prst="rect">
            <a:avLst/>
          </a:prstGeom>
        </p:spPr>
      </p:pic>
      <p:pic>
        <p:nvPicPr>
          <p:cNvPr id="7" name="Picture 6">
            <a:extLst>
              <a:ext uri="{FF2B5EF4-FFF2-40B4-BE49-F238E27FC236}">
                <a16:creationId xmlns:a16="http://schemas.microsoft.com/office/drawing/2014/main" id="{9F837A99-BD80-47F0-A791-9116D751A84B}"/>
              </a:ext>
            </a:extLst>
          </p:cNvPr>
          <p:cNvPicPr>
            <a:picLocks noChangeAspect="1"/>
          </p:cNvPicPr>
          <p:nvPr/>
        </p:nvPicPr>
        <p:blipFill rotWithShape="1">
          <a:blip r:embed="rId5"/>
          <a:srcRect l="23403" t="2353" r="2127" b="47811"/>
          <a:stretch/>
        </p:blipFill>
        <p:spPr>
          <a:xfrm>
            <a:off x="1276606" y="4913593"/>
            <a:ext cx="697905" cy="1137262"/>
          </a:xfrm>
          <a:prstGeom prst="rect">
            <a:avLst/>
          </a:prstGeom>
        </p:spPr>
      </p:pic>
      <p:sp>
        <p:nvSpPr>
          <p:cNvPr id="8" name="Flowchart: Magnetic Disk 7">
            <a:extLst>
              <a:ext uri="{FF2B5EF4-FFF2-40B4-BE49-F238E27FC236}">
                <a16:creationId xmlns:a16="http://schemas.microsoft.com/office/drawing/2014/main" id="{84FBF652-8454-4622-9FDF-487F51D689B2}"/>
              </a:ext>
            </a:extLst>
          </p:cNvPr>
          <p:cNvSpPr/>
          <p:nvPr/>
        </p:nvSpPr>
        <p:spPr>
          <a:xfrm>
            <a:off x="3025588" y="3198760"/>
            <a:ext cx="2622176" cy="858071"/>
          </a:xfrm>
          <a:prstGeom prst="flowChartMagneticDisk">
            <a:avLst/>
          </a:prstGeom>
          <a:solidFill>
            <a:schemeClr val="bg2">
              <a:lumMod val="50000"/>
            </a:schemeClr>
          </a:solidFill>
          <a:ln>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t>RFID Data</a:t>
            </a:r>
          </a:p>
          <a:p>
            <a:pPr algn="ctr"/>
            <a:r>
              <a:rPr lang="en-US" sz="1588" b="1" dirty="0"/>
              <a:t>Manager</a:t>
            </a:r>
          </a:p>
        </p:txBody>
      </p:sp>
      <p:sp>
        <p:nvSpPr>
          <p:cNvPr id="9" name="Flowchart: Magnetic Disk 8">
            <a:extLst>
              <a:ext uri="{FF2B5EF4-FFF2-40B4-BE49-F238E27FC236}">
                <a16:creationId xmlns:a16="http://schemas.microsoft.com/office/drawing/2014/main" id="{FC349111-B93C-4398-8F92-31E8AC5EA5AC}"/>
              </a:ext>
            </a:extLst>
          </p:cNvPr>
          <p:cNvSpPr/>
          <p:nvPr/>
        </p:nvSpPr>
        <p:spPr>
          <a:xfrm>
            <a:off x="6447891" y="1345601"/>
            <a:ext cx="2346644" cy="806501"/>
          </a:xfrm>
          <a:prstGeom prst="flowChartMagneticDisk">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t>Inventory</a:t>
            </a:r>
          </a:p>
          <a:p>
            <a:pPr algn="ctr"/>
            <a:r>
              <a:rPr lang="en-US" sz="1588" b="1" dirty="0"/>
              <a:t>Manager</a:t>
            </a:r>
          </a:p>
        </p:txBody>
      </p:sp>
      <p:sp>
        <p:nvSpPr>
          <p:cNvPr id="10" name="Flowchart: Magnetic Disk 9">
            <a:extLst>
              <a:ext uri="{FF2B5EF4-FFF2-40B4-BE49-F238E27FC236}">
                <a16:creationId xmlns:a16="http://schemas.microsoft.com/office/drawing/2014/main" id="{48F8E59B-BC37-4E22-89C9-C41B47D3464C}"/>
              </a:ext>
            </a:extLst>
          </p:cNvPr>
          <p:cNvSpPr/>
          <p:nvPr/>
        </p:nvSpPr>
        <p:spPr>
          <a:xfrm>
            <a:off x="6447891" y="2617190"/>
            <a:ext cx="2346644" cy="806501"/>
          </a:xfrm>
          <a:prstGeom prst="flowChartMagneticDisk">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t>Asset</a:t>
            </a:r>
          </a:p>
          <a:p>
            <a:pPr algn="ctr"/>
            <a:r>
              <a:rPr lang="en-US" sz="1588" b="1" dirty="0"/>
              <a:t>Manager</a:t>
            </a:r>
          </a:p>
        </p:txBody>
      </p:sp>
      <p:pic>
        <p:nvPicPr>
          <p:cNvPr id="11" name="Picture 10">
            <a:extLst>
              <a:ext uri="{FF2B5EF4-FFF2-40B4-BE49-F238E27FC236}">
                <a16:creationId xmlns:a16="http://schemas.microsoft.com/office/drawing/2014/main" id="{D7E34D85-5B8B-4732-9E5B-8D2F82664C7B}"/>
              </a:ext>
            </a:extLst>
          </p:cNvPr>
          <p:cNvPicPr>
            <a:picLocks noChangeAspect="1"/>
          </p:cNvPicPr>
          <p:nvPr/>
        </p:nvPicPr>
        <p:blipFill>
          <a:blip r:embed="rId6"/>
          <a:stretch>
            <a:fillRect/>
          </a:stretch>
        </p:blipFill>
        <p:spPr>
          <a:xfrm>
            <a:off x="3966882" y="5001986"/>
            <a:ext cx="950224" cy="950224"/>
          </a:xfrm>
          <a:prstGeom prst="rect">
            <a:avLst/>
          </a:prstGeom>
        </p:spPr>
      </p:pic>
      <p:pic>
        <p:nvPicPr>
          <p:cNvPr id="12" name="Picture 11">
            <a:extLst>
              <a:ext uri="{FF2B5EF4-FFF2-40B4-BE49-F238E27FC236}">
                <a16:creationId xmlns:a16="http://schemas.microsoft.com/office/drawing/2014/main" id="{187AF610-FD2E-423C-A975-C3C95C89908B}"/>
              </a:ext>
            </a:extLst>
          </p:cNvPr>
          <p:cNvPicPr>
            <a:picLocks noChangeAspect="1"/>
          </p:cNvPicPr>
          <p:nvPr/>
        </p:nvPicPr>
        <p:blipFill>
          <a:blip r:embed="rId7"/>
          <a:stretch>
            <a:fillRect/>
          </a:stretch>
        </p:blipFill>
        <p:spPr>
          <a:xfrm>
            <a:off x="5172653" y="5014532"/>
            <a:ext cx="950224" cy="950224"/>
          </a:xfrm>
          <a:prstGeom prst="rect">
            <a:avLst/>
          </a:prstGeom>
        </p:spPr>
      </p:pic>
      <p:pic>
        <p:nvPicPr>
          <p:cNvPr id="13" name="Picture 12">
            <a:extLst>
              <a:ext uri="{FF2B5EF4-FFF2-40B4-BE49-F238E27FC236}">
                <a16:creationId xmlns:a16="http://schemas.microsoft.com/office/drawing/2014/main" id="{78A4635C-72F8-45F4-A217-8F89E37877A3}"/>
              </a:ext>
            </a:extLst>
          </p:cNvPr>
          <p:cNvPicPr>
            <a:picLocks noChangeAspect="1"/>
          </p:cNvPicPr>
          <p:nvPr/>
        </p:nvPicPr>
        <p:blipFill>
          <a:blip r:embed="rId8"/>
          <a:stretch>
            <a:fillRect/>
          </a:stretch>
        </p:blipFill>
        <p:spPr>
          <a:xfrm>
            <a:off x="3098489" y="2016738"/>
            <a:ext cx="2476375" cy="1294106"/>
          </a:xfrm>
          <a:prstGeom prst="rect">
            <a:avLst/>
          </a:prstGeom>
        </p:spPr>
      </p:pic>
      <p:sp>
        <p:nvSpPr>
          <p:cNvPr id="14" name="TextBox 13">
            <a:extLst>
              <a:ext uri="{FF2B5EF4-FFF2-40B4-BE49-F238E27FC236}">
                <a16:creationId xmlns:a16="http://schemas.microsoft.com/office/drawing/2014/main" id="{616ACC52-9FB6-49CB-9C5D-ADC36108657C}"/>
              </a:ext>
            </a:extLst>
          </p:cNvPr>
          <p:cNvSpPr txBox="1"/>
          <p:nvPr/>
        </p:nvSpPr>
        <p:spPr>
          <a:xfrm>
            <a:off x="3260912" y="1721850"/>
            <a:ext cx="2151529" cy="336695"/>
          </a:xfrm>
          <a:prstGeom prst="rect">
            <a:avLst/>
          </a:prstGeom>
          <a:noFill/>
        </p:spPr>
        <p:txBody>
          <a:bodyPr wrap="square" rtlCol="0">
            <a:spAutoFit/>
          </a:bodyPr>
          <a:lstStyle/>
          <a:p>
            <a:pPr algn="ctr"/>
            <a:r>
              <a:rPr lang="en-US" sz="1588" b="1" dirty="0"/>
              <a:t>Read Point Controller</a:t>
            </a:r>
          </a:p>
        </p:txBody>
      </p:sp>
      <p:cxnSp>
        <p:nvCxnSpPr>
          <p:cNvPr id="15" name="Straight Arrow Connector 14">
            <a:extLst>
              <a:ext uri="{FF2B5EF4-FFF2-40B4-BE49-F238E27FC236}">
                <a16:creationId xmlns:a16="http://schemas.microsoft.com/office/drawing/2014/main" id="{835DC800-544C-499D-9836-4D39C76BED15}"/>
              </a:ext>
            </a:extLst>
          </p:cNvPr>
          <p:cNvCxnSpPr>
            <a:stCxn id="4" idx="2"/>
            <a:endCxn id="8" idx="2"/>
          </p:cNvCxnSpPr>
          <p:nvPr/>
        </p:nvCxnSpPr>
        <p:spPr>
          <a:xfrm>
            <a:off x="1910308" y="2360014"/>
            <a:ext cx="1115280" cy="126778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B11C61-DE58-4E54-8D1E-67FF65D9BC82}"/>
              </a:ext>
            </a:extLst>
          </p:cNvPr>
          <p:cNvCxnSpPr>
            <a:cxnSpLocks/>
            <a:stCxn id="5" idx="3"/>
            <a:endCxn id="8" idx="2"/>
          </p:cNvCxnSpPr>
          <p:nvPr/>
        </p:nvCxnSpPr>
        <p:spPr>
          <a:xfrm>
            <a:off x="1567780" y="3119438"/>
            <a:ext cx="1457808" cy="508358"/>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2A7D09-7CC4-4FD4-ADE6-0E2095F3E59E}"/>
              </a:ext>
            </a:extLst>
          </p:cNvPr>
          <p:cNvCxnSpPr>
            <a:stCxn id="6" idx="3"/>
            <a:endCxn id="8" idx="2"/>
          </p:cNvCxnSpPr>
          <p:nvPr/>
        </p:nvCxnSpPr>
        <p:spPr>
          <a:xfrm flipV="1">
            <a:off x="1625559" y="3627795"/>
            <a:ext cx="1400029" cy="63984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B9B5EB-3177-4C2D-B8EA-227D26C99987}"/>
              </a:ext>
            </a:extLst>
          </p:cNvPr>
          <p:cNvCxnSpPr>
            <a:stCxn id="7" idx="3"/>
            <a:endCxn id="8" idx="2"/>
          </p:cNvCxnSpPr>
          <p:nvPr/>
        </p:nvCxnSpPr>
        <p:spPr>
          <a:xfrm flipV="1">
            <a:off x="1974512" y="3627795"/>
            <a:ext cx="1051077" cy="185442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3879E4-B0CB-49FF-9A25-86C8272A7A0F}"/>
              </a:ext>
            </a:extLst>
          </p:cNvPr>
          <p:cNvSpPr txBox="1"/>
          <p:nvPr/>
        </p:nvSpPr>
        <p:spPr>
          <a:xfrm>
            <a:off x="388232" y="995810"/>
            <a:ext cx="1503864" cy="336695"/>
          </a:xfrm>
          <a:prstGeom prst="rect">
            <a:avLst/>
          </a:prstGeom>
          <a:noFill/>
        </p:spPr>
        <p:txBody>
          <a:bodyPr wrap="square" rtlCol="0">
            <a:spAutoFit/>
          </a:bodyPr>
          <a:lstStyle/>
          <a:p>
            <a:pPr algn="ctr"/>
            <a:r>
              <a:rPr lang="en-US" sz="1588" b="1" dirty="0"/>
              <a:t>RFID Readers</a:t>
            </a:r>
          </a:p>
        </p:txBody>
      </p:sp>
      <p:cxnSp>
        <p:nvCxnSpPr>
          <p:cNvPr id="20" name="Straight Arrow Connector 19">
            <a:extLst>
              <a:ext uri="{FF2B5EF4-FFF2-40B4-BE49-F238E27FC236}">
                <a16:creationId xmlns:a16="http://schemas.microsoft.com/office/drawing/2014/main" id="{ABC9656C-0548-483A-934F-4E5EC839D0DF}"/>
              </a:ext>
            </a:extLst>
          </p:cNvPr>
          <p:cNvCxnSpPr>
            <a:stCxn id="8" idx="3"/>
            <a:endCxn id="11" idx="0"/>
          </p:cNvCxnSpPr>
          <p:nvPr/>
        </p:nvCxnSpPr>
        <p:spPr>
          <a:xfrm>
            <a:off x="4336676" y="4056831"/>
            <a:ext cx="105318" cy="945156"/>
          </a:xfrm>
          <a:prstGeom prst="straightConnector1">
            <a:avLst/>
          </a:prstGeom>
          <a:ln w="3810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5338A0-56CF-468D-B4E2-BF695F43E61A}"/>
              </a:ext>
            </a:extLst>
          </p:cNvPr>
          <p:cNvCxnSpPr>
            <a:stCxn id="8" idx="3"/>
            <a:endCxn id="12" idx="0"/>
          </p:cNvCxnSpPr>
          <p:nvPr/>
        </p:nvCxnSpPr>
        <p:spPr>
          <a:xfrm>
            <a:off x="4336677" y="4056831"/>
            <a:ext cx="1311088" cy="957701"/>
          </a:xfrm>
          <a:prstGeom prst="straightConnector1">
            <a:avLst/>
          </a:prstGeom>
          <a:ln w="3810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CF84897-BEC0-4288-96EF-68D1C6F63DEF}"/>
              </a:ext>
            </a:extLst>
          </p:cNvPr>
          <p:cNvSpPr txBox="1"/>
          <p:nvPr/>
        </p:nvSpPr>
        <p:spPr>
          <a:xfrm>
            <a:off x="5242121" y="5001987"/>
            <a:ext cx="811288" cy="336695"/>
          </a:xfrm>
          <a:prstGeom prst="rect">
            <a:avLst/>
          </a:prstGeom>
          <a:noFill/>
        </p:spPr>
        <p:txBody>
          <a:bodyPr wrap="square" rtlCol="0">
            <a:spAutoFit/>
          </a:bodyPr>
          <a:lstStyle/>
          <a:p>
            <a:pPr algn="ctr"/>
            <a:r>
              <a:rPr lang="en-US" sz="1588" dirty="0"/>
              <a:t>Email</a:t>
            </a:r>
          </a:p>
        </p:txBody>
      </p:sp>
      <p:cxnSp>
        <p:nvCxnSpPr>
          <p:cNvPr id="23" name="Straight Arrow Connector 22">
            <a:extLst>
              <a:ext uri="{FF2B5EF4-FFF2-40B4-BE49-F238E27FC236}">
                <a16:creationId xmlns:a16="http://schemas.microsoft.com/office/drawing/2014/main" id="{551F2B6D-2830-49B1-A0EE-91AF5302C057}"/>
              </a:ext>
            </a:extLst>
          </p:cNvPr>
          <p:cNvCxnSpPr>
            <a:stCxn id="8" idx="4"/>
            <a:endCxn id="9" idx="2"/>
          </p:cNvCxnSpPr>
          <p:nvPr/>
        </p:nvCxnSpPr>
        <p:spPr>
          <a:xfrm flipV="1">
            <a:off x="5647765" y="1748852"/>
            <a:ext cx="800126" cy="187894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Flowchart: Magnetic Disk 23">
            <a:extLst>
              <a:ext uri="{FF2B5EF4-FFF2-40B4-BE49-F238E27FC236}">
                <a16:creationId xmlns:a16="http://schemas.microsoft.com/office/drawing/2014/main" id="{710112A5-CEE0-46A4-816F-96E8680BDD6F}"/>
              </a:ext>
            </a:extLst>
          </p:cNvPr>
          <p:cNvSpPr/>
          <p:nvPr/>
        </p:nvSpPr>
        <p:spPr>
          <a:xfrm>
            <a:off x="6447891" y="3771312"/>
            <a:ext cx="2346644" cy="806501"/>
          </a:xfrm>
          <a:prstGeom prst="flowChartMagneticDisk">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t>Central Data Warehouse</a:t>
            </a:r>
          </a:p>
        </p:txBody>
      </p:sp>
      <p:cxnSp>
        <p:nvCxnSpPr>
          <p:cNvPr id="25" name="Straight Arrow Connector 24">
            <a:extLst>
              <a:ext uri="{FF2B5EF4-FFF2-40B4-BE49-F238E27FC236}">
                <a16:creationId xmlns:a16="http://schemas.microsoft.com/office/drawing/2014/main" id="{5692839F-9B69-4FAB-8838-45693C7A40AB}"/>
              </a:ext>
            </a:extLst>
          </p:cNvPr>
          <p:cNvCxnSpPr>
            <a:stCxn id="8" idx="4"/>
            <a:endCxn id="10" idx="2"/>
          </p:cNvCxnSpPr>
          <p:nvPr/>
        </p:nvCxnSpPr>
        <p:spPr>
          <a:xfrm flipV="1">
            <a:off x="5647765" y="3020441"/>
            <a:ext cx="800126" cy="60735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A60A57-A62C-4EF7-BA0E-F903FE62FAC1}"/>
              </a:ext>
            </a:extLst>
          </p:cNvPr>
          <p:cNvCxnSpPr>
            <a:stCxn id="8" idx="4"/>
            <a:endCxn id="24" idx="2"/>
          </p:cNvCxnSpPr>
          <p:nvPr/>
        </p:nvCxnSpPr>
        <p:spPr>
          <a:xfrm>
            <a:off x="5647765" y="3627795"/>
            <a:ext cx="800126" cy="54676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Flowchart: Magnetic Disk 26">
            <a:extLst>
              <a:ext uri="{FF2B5EF4-FFF2-40B4-BE49-F238E27FC236}">
                <a16:creationId xmlns:a16="http://schemas.microsoft.com/office/drawing/2014/main" id="{5ADD9446-10E1-43B8-814C-6538A2D63B0D}"/>
              </a:ext>
            </a:extLst>
          </p:cNvPr>
          <p:cNvSpPr/>
          <p:nvPr/>
        </p:nvSpPr>
        <p:spPr>
          <a:xfrm>
            <a:off x="6529824" y="4998622"/>
            <a:ext cx="2346644" cy="806501"/>
          </a:xfrm>
          <a:prstGeom prst="flowChartMagneticDisk">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88" b="1" dirty="0"/>
              <a:t>Legacy Systems</a:t>
            </a:r>
          </a:p>
        </p:txBody>
      </p:sp>
      <p:cxnSp>
        <p:nvCxnSpPr>
          <p:cNvPr id="28" name="Straight Arrow Connector 27">
            <a:extLst>
              <a:ext uri="{FF2B5EF4-FFF2-40B4-BE49-F238E27FC236}">
                <a16:creationId xmlns:a16="http://schemas.microsoft.com/office/drawing/2014/main" id="{A3C10774-DF46-4FCA-9B7B-A11C34F7D2FA}"/>
              </a:ext>
            </a:extLst>
          </p:cNvPr>
          <p:cNvCxnSpPr>
            <a:stCxn id="8" idx="4"/>
            <a:endCxn id="27" idx="2"/>
          </p:cNvCxnSpPr>
          <p:nvPr/>
        </p:nvCxnSpPr>
        <p:spPr>
          <a:xfrm>
            <a:off x="5647765" y="3627796"/>
            <a:ext cx="882059" cy="177407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921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Arrow: Up 59">
            <a:extLst>
              <a:ext uri="{FF2B5EF4-FFF2-40B4-BE49-F238E27FC236}">
                <a16:creationId xmlns:a16="http://schemas.microsoft.com/office/drawing/2014/main" id="{9E09CF42-0866-4FF3-A008-11103224C7DD}"/>
              </a:ext>
            </a:extLst>
          </p:cNvPr>
          <p:cNvSpPr/>
          <p:nvPr/>
        </p:nvSpPr>
        <p:spPr>
          <a:xfrm>
            <a:off x="206895"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Up 61">
            <a:extLst>
              <a:ext uri="{FF2B5EF4-FFF2-40B4-BE49-F238E27FC236}">
                <a16:creationId xmlns:a16="http://schemas.microsoft.com/office/drawing/2014/main" id="{7AD7015C-042C-44D2-B0D1-852C52E14EEB}"/>
              </a:ext>
            </a:extLst>
          </p:cNvPr>
          <p:cNvSpPr/>
          <p:nvPr/>
        </p:nvSpPr>
        <p:spPr>
          <a:xfrm>
            <a:off x="1143141"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Up 62">
            <a:extLst>
              <a:ext uri="{FF2B5EF4-FFF2-40B4-BE49-F238E27FC236}">
                <a16:creationId xmlns:a16="http://schemas.microsoft.com/office/drawing/2014/main" id="{005F3A41-8DAF-44BC-BB55-552AE71F5AC3}"/>
              </a:ext>
            </a:extLst>
          </p:cNvPr>
          <p:cNvSpPr/>
          <p:nvPr/>
        </p:nvSpPr>
        <p:spPr>
          <a:xfrm>
            <a:off x="2006209"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Up 63">
            <a:extLst>
              <a:ext uri="{FF2B5EF4-FFF2-40B4-BE49-F238E27FC236}">
                <a16:creationId xmlns:a16="http://schemas.microsoft.com/office/drawing/2014/main" id="{D94FA9C3-F1B7-4FC6-8105-80518C5B0508}"/>
              </a:ext>
            </a:extLst>
          </p:cNvPr>
          <p:cNvSpPr/>
          <p:nvPr/>
        </p:nvSpPr>
        <p:spPr>
          <a:xfrm>
            <a:off x="3129482"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Arrow: Up 64">
            <a:extLst>
              <a:ext uri="{FF2B5EF4-FFF2-40B4-BE49-F238E27FC236}">
                <a16:creationId xmlns:a16="http://schemas.microsoft.com/office/drawing/2014/main" id="{799C15F2-D1B4-48AD-B058-36DCD5092333}"/>
              </a:ext>
            </a:extLst>
          </p:cNvPr>
          <p:cNvSpPr/>
          <p:nvPr/>
        </p:nvSpPr>
        <p:spPr>
          <a:xfrm>
            <a:off x="4273618"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Up 65">
            <a:extLst>
              <a:ext uri="{FF2B5EF4-FFF2-40B4-BE49-F238E27FC236}">
                <a16:creationId xmlns:a16="http://schemas.microsoft.com/office/drawing/2014/main" id="{9B013F36-B266-4AE9-830E-36E68A168F28}"/>
              </a:ext>
            </a:extLst>
          </p:cNvPr>
          <p:cNvSpPr/>
          <p:nvPr/>
        </p:nvSpPr>
        <p:spPr>
          <a:xfrm>
            <a:off x="5339908"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Up 66">
            <a:extLst>
              <a:ext uri="{FF2B5EF4-FFF2-40B4-BE49-F238E27FC236}">
                <a16:creationId xmlns:a16="http://schemas.microsoft.com/office/drawing/2014/main" id="{B13546CA-5542-4D15-A4D6-15F468253B7A}"/>
              </a:ext>
            </a:extLst>
          </p:cNvPr>
          <p:cNvSpPr/>
          <p:nvPr/>
        </p:nvSpPr>
        <p:spPr>
          <a:xfrm>
            <a:off x="6203225"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Up 67">
            <a:extLst>
              <a:ext uri="{FF2B5EF4-FFF2-40B4-BE49-F238E27FC236}">
                <a16:creationId xmlns:a16="http://schemas.microsoft.com/office/drawing/2014/main" id="{A2489E21-F0F7-4027-984A-8C0CCCED6903}"/>
              </a:ext>
            </a:extLst>
          </p:cNvPr>
          <p:cNvSpPr/>
          <p:nvPr/>
        </p:nvSpPr>
        <p:spPr>
          <a:xfrm>
            <a:off x="7302663"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Up 68">
            <a:extLst>
              <a:ext uri="{FF2B5EF4-FFF2-40B4-BE49-F238E27FC236}">
                <a16:creationId xmlns:a16="http://schemas.microsoft.com/office/drawing/2014/main" id="{42CBE439-B57F-4DFF-A5DA-FC9A6458C24B}"/>
              </a:ext>
            </a:extLst>
          </p:cNvPr>
          <p:cNvSpPr/>
          <p:nvPr/>
        </p:nvSpPr>
        <p:spPr>
          <a:xfrm>
            <a:off x="8372505" y="3151256"/>
            <a:ext cx="557531" cy="1380336"/>
          </a:xfrm>
          <a:prstGeom prst="upArrow">
            <a:avLst/>
          </a:prstGeom>
          <a:solidFill>
            <a:srgbClr val="C3C0C6"/>
          </a:solidFill>
          <a:ln>
            <a:noFill/>
          </a:ln>
          <a:effectLst>
            <a:softEdge rad="12700"/>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37DEB08-3E9E-4911-B703-D4316DA7D958}"/>
              </a:ext>
            </a:extLst>
          </p:cNvPr>
          <p:cNvSpPr txBox="1">
            <a:spLocks/>
          </p:cNvSpPr>
          <p:nvPr/>
        </p:nvSpPr>
        <p:spPr>
          <a:xfrm>
            <a:off x="0" y="0"/>
            <a:ext cx="0" cy="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sp>
        <p:nvSpPr>
          <p:cNvPr id="3" name="object 6">
            <a:extLst>
              <a:ext uri="{FF2B5EF4-FFF2-40B4-BE49-F238E27FC236}">
                <a16:creationId xmlns:a16="http://schemas.microsoft.com/office/drawing/2014/main" id="{2B8B15A2-28E0-48C5-B614-A89BB27A3C19}"/>
              </a:ext>
            </a:extLst>
          </p:cNvPr>
          <p:cNvSpPr txBox="1">
            <a:spLocks/>
          </p:cNvSpPr>
          <p:nvPr/>
        </p:nvSpPr>
        <p:spPr>
          <a:xfrm>
            <a:off x="57184" y="45347"/>
            <a:ext cx="9094469" cy="50526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3200" b="1" spc="-5" dirty="0">
                <a:solidFill>
                  <a:schemeClr val="bg1"/>
                </a:solidFill>
                <a:latin typeface="+mn-lt"/>
              </a:rPr>
              <a:t>End to End Supply Chain Integration</a:t>
            </a:r>
            <a:r>
              <a:rPr lang="en-US" sz="3200" b="1" spc="-40" dirty="0">
                <a:solidFill>
                  <a:schemeClr val="bg1"/>
                </a:solidFill>
                <a:latin typeface="+mn-lt"/>
              </a:rPr>
              <a:t> </a:t>
            </a:r>
            <a:r>
              <a:rPr lang="en-US" sz="3200" b="1" spc="-5" dirty="0">
                <a:solidFill>
                  <a:schemeClr val="bg1"/>
                </a:solidFill>
                <a:latin typeface="+mn-lt"/>
              </a:rPr>
              <a:t>Process</a:t>
            </a:r>
            <a:endParaRPr lang="en-US" sz="3200" b="1" dirty="0">
              <a:solidFill>
                <a:schemeClr val="bg1"/>
              </a:solidFill>
              <a:latin typeface="+mn-lt"/>
            </a:endParaRPr>
          </a:p>
        </p:txBody>
      </p:sp>
      <p:sp>
        <p:nvSpPr>
          <p:cNvPr id="4" name="object 7">
            <a:extLst>
              <a:ext uri="{FF2B5EF4-FFF2-40B4-BE49-F238E27FC236}">
                <a16:creationId xmlns:a16="http://schemas.microsoft.com/office/drawing/2014/main" id="{8E677665-3A41-4D95-A3AC-A33A219B6020}"/>
              </a:ext>
            </a:extLst>
          </p:cNvPr>
          <p:cNvSpPr txBox="1"/>
          <p:nvPr/>
        </p:nvSpPr>
        <p:spPr>
          <a:xfrm>
            <a:off x="2503520" y="942467"/>
            <a:ext cx="4201795" cy="39116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002060"/>
                </a:solidFill>
                <a:effectLst/>
                <a:uLnTx/>
                <a:uFillTx/>
                <a:ea typeface="+mn-ea"/>
                <a:cs typeface="Georgia"/>
              </a:rPr>
              <a:t>Points </a:t>
            </a:r>
            <a:r>
              <a:rPr kumimoji="0" sz="2400" b="1" i="0" u="none" strike="noStrike" kern="1200" cap="none" spc="0" normalizeH="0" baseline="0" noProof="0" dirty="0">
                <a:ln>
                  <a:noFill/>
                </a:ln>
                <a:solidFill>
                  <a:srgbClr val="002060"/>
                </a:solidFill>
                <a:effectLst/>
                <a:uLnTx/>
                <a:uFillTx/>
                <a:ea typeface="+mn-ea"/>
                <a:cs typeface="Georgia"/>
              </a:rPr>
              <a:t>of </a:t>
            </a:r>
            <a:r>
              <a:rPr kumimoji="0" sz="2400" b="1" i="0" u="none" strike="noStrike" kern="1200" cap="none" spc="-5" normalizeH="0" baseline="0" noProof="0" dirty="0">
                <a:ln>
                  <a:noFill/>
                </a:ln>
                <a:solidFill>
                  <a:srgbClr val="002060"/>
                </a:solidFill>
                <a:effectLst/>
                <a:uLnTx/>
                <a:uFillTx/>
                <a:ea typeface="+mn-ea"/>
                <a:cs typeface="Georgia"/>
              </a:rPr>
              <a:t>RFID</a:t>
            </a:r>
            <a:r>
              <a:rPr kumimoji="0" sz="2400" b="1" i="0" u="none" strike="noStrike" kern="1200" cap="none" spc="-40" normalizeH="0" baseline="0" noProof="0" dirty="0">
                <a:ln>
                  <a:noFill/>
                </a:ln>
                <a:solidFill>
                  <a:srgbClr val="002060"/>
                </a:solidFill>
                <a:effectLst/>
                <a:uLnTx/>
                <a:uFillTx/>
                <a:ea typeface="+mn-ea"/>
                <a:cs typeface="Georgia"/>
              </a:rPr>
              <a:t> </a:t>
            </a:r>
            <a:r>
              <a:rPr kumimoji="0" sz="2400" b="1" i="0" u="none" strike="noStrike" kern="1200" cap="none" spc="-5" normalizeH="0" baseline="0" noProof="0" dirty="0">
                <a:ln>
                  <a:noFill/>
                </a:ln>
                <a:solidFill>
                  <a:srgbClr val="002060"/>
                </a:solidFill>
                <a:effectLst/>
                <a:uLnTx/>
                <a:uFillTx/>
                <a:ea typeface="+mn-ea"/>
                <a:cs typeface="Georgia"/>
              </a:rPr>
              <a:t>Integration</a:t>
            </a:r>
            <a:endParaRPr kumimoji="0" sz="2400" b="0" i="0" u="none" strike="noStrike" kern="1200" cap="none" spc="0" normalizeH="0" baseline="0" noProof="0" dirty="0">
              <a:ln>
                <a:noFill/>
              </a:ln>
              <a:solidFill>
                <a:prstClr val="black"/>
              </a:solidFill>
              <a:effectLst/>
              <a:uLnTx/>
              <a:uFillTx/>
              <a:ea typeface="+mn-ea"/>
              <a:cs typeface="Georgia"/>
            </a:endParaRPr>
          </a:p>
        </p:txBody>
      </p:sp>
      <p:sp>
        <p:nvSpPr>
          <p:cNvPr id="5" name="object 8">
            <a:extLst>
              <a:ext uri="{FF2B5EF4-FFF2-40B4-BE49-F238E27FC236}">
                <a16:creationId xmlns:a16="http://schemas.microsoft.com/office/drawing/2014/main" id="{48256D86-EBF0-4779-9094-54FDF0DABD94}"/>
              </a:ext>
            </a:extLst>
          </p:cNvPr>
          <p:cNvSpPr/>
          <p:nvPr/>
        </p:nvSpPr>
        <p:spPr>
          <a:xfrm>
            <a:off x="217781" y="1628944"/>
            <a:ext cx="2505710" cy="1381760"/>
          </a:xfrm>
          <a:custGeom>
            <a:avLst/>
            <a:gdLst/>
            <a:ahLst/>
            <a:cxnLst/>
            <a:rect l="l" t="t" r="r" b="b"/>
            <a:pathLst>
              <a:path w="2505710" h="1381760">
                <a:moveTo>
                  <a:pt x="2505456" y="1379220"/>
                </a:moveTo>
                <a:lnTo>
                  <a:pt x="2505456" y="2286"/>
                </a:lnTo>
                <a:lnTo>
                  <a:pt x="2503170" y="0"/>
                </a:lnTo>
                <a:lnTo>
                  <a:pt x="2285" y="0"/>
                </a:lnTo>
                <a:lnTo>
                  <a:pt x="0" y="2286"/>
                </a:lnTo>
                <a:lnTo>
                  <a:pt x="0" y="1379220"/>
                </a:lnTo>
                <a:lnTo>
                  <a:pt x="2286" y="1381506"/>
                </a:lnTo>
                <a:lnTo>
                  <a:pt x="4572" y="1381506"/>
                </a:lnTo>
                <a:lnTo>
                  <a:pt x="4572" y="9906"/>
                </a:lnTo>
                <a:lnTo>
                  <a:pt x="9906" y="5334"/>
                </a:lnTo>
                <a:lnTo>
                  <a:pt x="9906" y="9906"/>
                </a:lnTo>
                <a:lnTo>
                  <a:pt x="2495550" y="9906"/>
                </a:lnTo>
                <a:lnTo>
                  <a:pt x="2495550" y="5334"/>
                </a:lnTo>
                <a:lnTo>
                  <a:pt x="2500122" y="9906"/>
                </a:lnTo>
                <a:lnTo>
                  <a:pt x="2500122" y="1381506"/>
                </a:lnTo>
                <a:lnTo>
                  <a:pt x="2503170" y="1381506"/>
                </a:lnTo>
                <a:lnTo>
                  <a:pt x="2505456" y="1379220"/>
                </a:lnTo>
                <a:close/>
              </a:path>
              <a:path w="2505710" h="1381760">
                <a:moveTo>
                  <a:pt x="9906" y="9906"/>
                </a:moveTo>
                <a:lnTo>
                  <a:pt x="9906" y="5334"/>
                </a:lnTo>
                <a:lnTo>
                  <a:pt x="4572" y="9906"/>
                </a:lnTo>
                <a:lnTo>
                  <a:pt x="9906" y="9906"/>
                </a:lnTo>
                <a:close/>
              </a:path>
              <a:path w="2505710" h="1381760">
                <a:moveTo>
                  <a:pt x="9906" y="1371600"/>
                </a:moveTo>
                <a:lnTo>
                  <a:pt x="9906" y="9906"/>
                </a:lnTo>
                <a:lnTo>
                  <a:pt x="4572" y="9906"/>
                </a:lnTo>
                <a:lnTo>
                  <a:pt x="4572" y="1371600"/>
                </a:lnTo>
                <a:lnTo>
                  <a:pt x="9906" y="1371600"/>
                </a:lnTo>
                <a:close/>
              </a:path>
              <a:path w="2505710" h="1381760">
                <a:moveTo>
                  <a:pt x="2500122" y="1371600"/>
                </a:moveTo>
                <a:lnTo>
                  <a:pt x="4572" y="1371600"/>
                </a:lnTo>
                <a:lnTo>
                  <a:pt x="9906" y="1376934"/>
                </a:lnTo>
                <a:lnTo>
                  <a:pt x="9905" y="1381506"/>
                </a:lnTo>
                <a:lnTo>
                  <a:pt x="2495550" y="1381506"/>
                </a:lnTo>
                <a:lnTo>
                  <a:pt x="2495550" y="1376934"/>
                </a:lnTo>
                <a:lnTo>
                  <a:pt x="2500122" y="1371600"/>
                </a:lnTo>
                <a:close/>
              </a:path>
              <a:path w="2505710" h="1381760">
                <a:moveTo>
                  <a:pt x="9905" y="1381506"/>
                </a:moveTo>
                <a:lnTo>
                  <a:pt x="9906" y="1376934"/>
                </a:lnTo>
                <a:lnTo>
                  <a:pt x="4572" y="1371600"/>
                </a:lnTo>
                <a:lnTo>
                  <a:pt x="4572" y="1381506"/>
                </a:lnTo>
                <a:lnTo>
                  <a:pt x="9905" y="1381506"/>
                </a:lnTo>
                <a:close/>
              </a:path>
              <a:path w="2505710" h="1381760">
                <a:moveTo>
                  <a:pt x="2500122" y="9906"/>
                </a:moveTo>
                <a:lnTo>
                  <a:pt x="2495550" y="5334"/>
                </a:lnTo>
                <a:lnTo>
                  <a:pt x="2495550" y="9906"/>
                </a:lnTo>
                <a:lnTo>
                  <a:pt x="2500122" y="9906"/>
                </a:lnTo>
                <a:close/>
              </a:path>
              <a:path w="2505710" h="1381760">
                <a:moveTo>
                  <a:pt x="2500122" y="1371600"/>
                </a:moveTo>
                <a:lnTo>
                  <a:pt x="2500122" y="9906"/>
                </a:lnTo>
                <a:lnTo>
                  <a:pt x="2495550" y="9906"/>
                </a:lnTo>
                <a:lnTo>
                  <a:pt x="2495550" y="1371600"/>
                </a:lnTo>
                <a:lnTo>
                  <a:pt x="2500122" y="1371600"/>
                </a:lnTo>
                <a:close/>
              </a:path>
              <a:path w="2505710" h="1381760">
                <a:moveTo>
                  <a:pt x="2500122" y="1381506"/>
                </a:moveTo>
                <a:lnTo>
                  <a:pt x="2500122" y="1371600"/>
                </a:lnTo>
                <a:lnTo>
                  <a:pt x="2495550" y="1376934"/>
                </a:lnTo>
                <a:lnTo>
                  <a:pt x="2495550" y="1381506"/>
                </a:lnTo>
                <a:lnTo>
                  <a:pt x="2500122" y="1381506"/>
                </a:lnTo>
                <a:close/>
              </a:path>
            </a:pathLst>
          </a:custGeom>
          <a:solidFill>
            <a:srgbClr val="818E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 name="object 9">
            <a:extLst>
              <a:ext uri="{FF2B5EF4-FFF2-40B4-BE49-F238E27FC236}">
                <a16:creationId xmlns:a16="http://schemas.microsoft.com/office/drawing/2014/main" id="{B68E9C74-6614-4190-A1EB-A1EE1ABF90C7}"/>
              </a:ext>
            </a:extLst>
          </p:cNvPr>
          <p:cNvSpPr txBox="1"/>
          <p:nvPr/>
        </p:nvSpPr>
        <p:spPr>
          <a:xfrm>
            <a:off x="222354" y="1634278"/>
            <a:ext cx="2495550" cy="1392689"/>
          </a:xfrm>
          <a:prstGeom prst="rect">
            <a:avLst/>
          </a:prstGeom>
          <a:solidFill>
            <a:srgbClr val="3F49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ea typeface="+mn-ea"/>
              <a:cs typeface="Times New Roman"/>
            </a:endParaRPr>
          </a:p>
          <a:p>
            <a:pPr marL="578485"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5" normalizeH="0" baseline="0" noProof="0" dirty="0">
                <a:ln>
                  <a:noFill/>
                </a:ln>
                <a:solidFill>
                  <a:srgbClr val="F1F1F1"/>
                </a:solidFill>
                <a:effectLst/>
                <a:uLnTx/>
                <a:uFillTx/>
                <a:ea typeface="+mn-ea"/>
                <a:cs typeface="Corbel"/>
              </a:rPr>
              <a:t>Manufacturer</a:t>
            </a:r>
            <a:endParaRPr kumimoji="0" lang="en-US" sz="1800" b="1" i="0" u="none" strike="noStrike" kern="1200" cap="none" spc="-5" normalizeH="0" baseline="0" noProof="0" dirty="0">
              <a:ln>
                <a:noFill/>
              </a:ln>
              <a:solidFill>
                <a:srgbClr val="F1F1F1"/>
              </a:solidFill>
              <a:effectLst/>
              <a:uLnTx/>
              <a:uFillTx/>
              <a:ea typeface="+mn-ea"/>
              <a:cs typeface="Corbel"/>
            </a:endParaRPr>
          </a:p>
          <a:p>
            <a:pPr marL="578485" marR="0" lvl="0" indent="0" algn="l" defTabSz="914400" rtl="0" eaLnBrk="1" fontAlgn="auto" latinLnBrk="0" hangingPunct="1">
              <a:lnSpc>
                <a:spcPct val="100000"/>
              </a:lnSpc>
              <a:spcBef>
                <a:spcPts val="0"/>
              </a:spcBef>
              <a:spcAft>
                <a:spcPts val="0"/>
              </a:spcAft>
              <a:buClrTx/>
              <a:buSzTx/>
              <a:buFontTx/>
              <a:buNone/>
              <a:tabLst/>
              <a:defRPr/>
            </a:pPr>
            <a:endParaRPr lang="en-US" b="1" spc="-5" dirty="0">
              <a:solidFill>
                <a:srgbClr val="F1F1F1"/>
              </a:solidFill>
              <a:cs typeface="Corbel"/>
            </a:endParaRPr>
          </a:p>
          <a:p>
            <a:pPr marL="578485"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Corbel"/>
            </a:endParaRPr>
          </a:p>
        </p:txBody>
      </p:sp>
      <p:sp>
        <p:nvSpPr>
          <p:cNvPr id="7" name="object 10">
            <a:extLst>
              <a:ext uri="{FF2B5EF4-FFF2-40B4-BE49-F238E27FC236}">
                <a16:creationId xmlns:a16="http://schemas.microsoft.com/office/drawing/2014/main" id="{458D4A4E-7F28-4CF7-BCF2-ECD93F80C500}"/>
              </a:ext>
            </a:extLst>
          </p:cNvPr>
          <p:cNvSpPr/>
          <p:nvPr/>
        </p:nvSpPr>
        <p:spPr>
          <a:xfrm>
            <a:off x="3026513" y="1628944"/>
            <a:ext cx="2905760" cy="1381760"/>
          </a:xfrm>
          <a:custGeom>
            <a:avLst/>
            <a:gdLst/>
            <a:ahLst/>
            <a:cxnLst/>
            <a:rect l="l" t="t" r="r" b="b"/>
            <a:pathLst>
              <a:path w="2905759" h="1381760">
                <a:moveTo>
                  <a:pt x="2905506" y="1379220"/>
                </a:moveTo>
                <a:lnTo>
                  <a:pt x="2905506" y="2286"/>
                </a:lnTo>
                <a:lnTo>
                  <a:pt x="2903220" y="0"/>
                </a:lnTo>
                <a:lnTo>
                  <a:pt x="2285" y="0"/>
                </a:lnTo>
                <a:lnTo>
                  <a:pt x="0" y="2286"/>
                </a:lnTo>
                <a:lnTo>
                  <a:pt x="0" y="1379220"/>
                </a:lnTo>
                <a:lnTo>
                  <a:pt x="2286" y="1381506"/>
                </a:lnTo>
                <a:lnTo>
                  <a:pt x="5333" y="1381506"/>
                </a:lnTo>
                <a:lnTo>
                  <a:pt x="5334" y="9906"/>
                </a:lnTo>
                <a:lnTo>
                  <a:pt x="9906" y="5334"/>
                </a:lnTo>
                <a:lnTo>
                  <a:pt x="9906" y="9906"/>
                </a:lnTo>
                <a:lnTo>
                  <a:pt x="2895600" y="9906"/>
                </a:lnTo>
                <a:lnTo>
                  <a:pt x="2895600" y="5334"/>
                </a:lnTo>
                <a:lnTo>
                  <a:pt x="2900934" y="9906"/>
                </a:lnTo>
                <a:lnTo>
                  <a:pt x="2900934" y="1381506"/>
                </a:lnTo>
                <a:lnTo>
                  <a:pt x="2903220" y="1381506"/>
                </a:lnTo>
                <a:lnTo>
                  <a:pt x="2905506" y="1379220"/>
                </a:lnTo>
                <a:close/>
              </a:path>
              <a:path w="2905759" h="1381760">
                <a:moveTo>
                  <a:pt x="9906" y="9906"/>
                </a:moveTo>
                <a:lnTo>
                  <a:pt x="9906" y="5334"/>
                </a:lnTo>
                <a:lnTo>
                  <a:pt x="5334" y="9906"/>
                </a:lnTo>
                <a:lnTo>
                  <a:pt x="9906" y="9906"/>
                </a:lnTo>
                <a:close/>
              </a:path>
              <a:path w="2905759" h="1381760">
                <a:moveTo>
                  <a:pt x="9906" y="1371600"/>
                </a:moveTo>
                <a:lnTo>
                  <a:pt x="9906" y="9906"/>
                </a:lnTo>
                <a:lnTo>
                  <a:pt x="5334" y="9906"/>
                </a:lnTo>
                <a:lnTo>
                  <a:pt x="5334" y="1371600"/>
                </a:lnTo>
                <a:lnTo>
                  <a:pt x="9906" y="1371600"/>
                </a:lnTo>
                <a:close/>
              </a:path>
              <a:path w="2905759" h="1381760">
                <a:moveTo>
                  <a:pt x="2900934" y="1371600"/>
                </a:moveTo>
                <a:lnTo>
                  <a:pt x="5334" y="1371600"/>
                </a:lnTo>
                <a:lnTo>
                  <a:pt x="9906" y="1376934"/>
                </a:lnTo>
                <a:lnTo>
                  <a:pt x="9906" y="1381506"/>
                </a:lnTo>
                <a:lnTo>
                  <a:pt x="2895600" y="1381506"/>
                </a:lnTo>
                <a:lnTo>
                  <a:pt x="2895600" y="1376934"/>
                </a:lnTo>
                <a:lnTo>
                  <a:pt x="2900934" y="1371600"/>
                </a:lnTo>
                <a:close/>
              </a:path>
              <a:path w="2905759" h="1381760">
                <a:moveTo>
                  <a:pt x="9906" y="1381506"/>
                </a:moveTo>
                <a:lnTo>
                  <a:pt x="9906" y="1376934"/>
                </a:lnTo>
                <a:lnTo>
                  <a:pt x="5334" y="1371600"/>
                </a:lnTo>
                <a:lnTo>
                  <a:pt x="5333" y="1381506"/>
                </a:lnTo>
                <a:lnTo>
                  <a:pt x="9906" y="1381506"/>
                </a:lnTo>
                <a:close/>
              </a:path>
              <a:path w="2905759" h="1381760">
                <a:moveTo>
                  <a:pt x="2900934" y="9906"/>
                </a:moveTo>
                <a:lnTo>
                  <a:pt x="2895600" y="5334"/>
                </a:lnTo>
                <a:lnTo>
                  <a:pt x="2895600" y="9906"/>
                </a:lnTo>
                <a:lnTo>
                  <a:pt x="2900934" y="9906"/>
                </a:lnTo>
                <a:close/>
              </a:path>
              <a:path w="2905759" h="1381760">
                <a:moveTo>
                  <a:pt x="2900934" y="1371600"/>
                </a:moveTo>
                <a:lnTo>
                  <a:pt x="2900934" y="9906"/>
                </a:lnTo>
                <a:lnTo>
                  <a:pt x="2895600" y="9906"/>
                </a:lnTo>
                <a:lnTo>
                  <a:pt x="2895600" y="1371600"/>
                </a:lnTo>
                <a:lnTo>
                  <a:pt x="2900934" y="1371600"/>
                </a:lnTo>
                <a:close/>
              </a:path>
              <a:path w="2905759" h="1381760">
                <a:moveTo>
                  <a:pt x="2900934" y="1381506"/>
                </a:moveTo>
                <a:lnTo>
                  <a:pt x="2900934" y="1371600"/>
                </a:lnTo>
                <a:lnTo>
                  <a:pt x="2895600" y="1376934"/>
                </a:lnTo>
                <a:lnTo>
                  <a:pt x="2895600" y="1381506"/>
                </a:lnTo>
                <a:lnTo>
                  <a:pt x="2900934" y="1381506"/>
                </a:lnTo>
                <a:close/>
              </a:path>
            </a:pathLst>
          </a:custGeom>
          <a:solidFill>
            <a:srgbClr val="818E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 name="object 11">
            <a:extLst>
              <a:ext uri="{FF2B5EF4-FFF2-40B4-BE49-F238E27FC236}">
                <a16:creationId xmlns:a16="http://schemas.microsoft.com/office/drawing/2014/main" id="{A7DAB6D7-1730-44F5-9022-7FEA09A87A18}"/>
              </a:ext>
            </a:extLst>
          </p:cNvPr>
          <p:cNvSpPr txBox="1"/>
          <p:nvPr/>
        </p:nvSpPr>
        <p:spPr>
          <a:xfrm>
            <a:off x="3031848" y="1634278"/>
            <a:ext cx="2895600" cy="1392689"/>
          </a:xfrm>
          <a:prstGeom prst="rect">
            <a:avLst/>
          </a:prstGeom>
          <a:solidFill>
            <a:srgbClr val="3F49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50" b="0" i="0" u="none" strike="noStrike" kern="1200" cap="none" spc="0" normalizeH="0" baseline="0" noProof="0" dirty="0">
              <a:ln>
                <a:noFill/>
              </a:ln>
              <a:solidFill>
                <a:prstClr val="black"/>
              </a:solidFill>
              <a:effectLst/>
              <a:uLnTx/>
              <a:uFillTx/>
              <a:ea typeface="+mn-ea"/>
              <a:cs typeface="Times New Roman"/>
            </a:endParaRPr>
          </a:p>
          <a:p>
            <a:pPr marL="934085"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5" normalizeH="0" baseline="0" noProof="0" dirty="0">
                <a:ln>
                  <a:noFill/>
                </a:ln>
                <a:solidFill>
                  <a:srgbClr val="F1F1F1"/>
                </a:solidFill>
                <a:effectLst/>
                <a:uLnTx/>
                <a:uFillTx/>
                <a:ea typeface="+mn-ea"/>
                <a:cs typeface="Corbel"/>
              </a:rPr>
              <a:t>Wholesale</a:t>
            </a:r>
            <a:endParaRPr kumimoji="0" lang="en-US" sz="1800" b="1" i="0" u="none" strike="noStrike" kern="1200" cap="none" spc="-5" normalizeH="0" baseline="0" noProof="0" dirty="0">
              <a:ln>
                <a:noFill/>
              </a:ln>
              <a:solidFill>
                <a:srgbClr val="F1F1F1"/>
              </a:solidFill>
              <a:effectLst/>
              <a:uLnTx/>
              <a:uFillTx/>
              <a:ea typeface="+mn-ea"/>
              <a:cs typeface="Corbel"/>
            </a:endParaRPr>
          </a:p>
          <a:p>
            <a:pPr marL="934085" marR="0" lvl="0" indent="0" algn="l" defTabSz="914400" rtl="0" eaLnBrk="1" fontAlgn="auto" latinLnBrk="0" hangingPunct="1">
              <a:lnSpc>
                <a:spcPct val="100000"/>
              </a:lnSpc>
              <a:spcBef>
                <a:spcPts val="0"/>
              </a:spcBef>
              <a:spcAft>
                <a:spcPts val="0"/>
              </a:spcAft>
              <a:buClrTx/>
              <a:buSzTx/>
              <a:buFontTx/>
              <a:buNone/>
              <a:tabLst/>
              <a:defRPr/>
            </a:pPr>
            <a:endParaRPr lang="en-US" b="1" spc="-5" dirty="0">
              <a:solidFill>
                <a:srgbClr val="F1F1F1"/>
              </a:solidFill>
              <a:cs typeface="Corbel"/>
            </a:endParaRPr>
          </a:p>
          <a:p>
            <a:pPr marL="934085"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Corbel"/>
            </a:endParaRPr>
          </a:p>
        </p:txBody>
      </p:sp>
      <p:sp>
        <p:nvSpPr>
          <p:cNvPr id="10" name="object 13">
            <a:extLst>
              <a:ext uri="{FF2B5EF4-FFF2-40B4-BE49-F238E27FC236}">
                <a16:creationId xmlns:a16="http://schemas.microsoft.com/office/drawing/2014/main" id="{4F2F5E64-8EA5-41B2-AFB6-A7D6D16AEFA2}"/>
              </a:ext>
            </a:extLst>
          </p:cNvPr>
          <p:cNvSpPr txBox="1"/>
          <p:nvPr/>
        </p:nvSpPr>
        <p:spPr>
          <a:xfrm>
            <a:off x="407012" y="3636306"/>
            <a:ext cx="15113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1</a:t>
            </a:r>
            <a:endParaRPr kumimoji="0" sz="2000" b="0" i="0" u="none" strike="noStrike" kern="1200" cap="none" spc="0" normalizeH="0" baseline="0" noProof="0" dirty="0">
              <a:ln>
                <a:noFill/>
              </a:ln>
              <a:effectLst/>
              <a:uLnTx/>
              <a:uFillTx/>
              <a:ea typeface="+mn-ea"/>
              <a:cs typeface="Corbel"/>
            </a:endParaRPr>
          </a:p>
        </p:txBody>
      </p:sp>
      <p:sp>
        <p:nvSpPr>
          <p:cNvPr id="12" name="object 15">
            <a:extLst>
              <a:ext uri="{FF2B5EF4-FFF2-40B4-BE49-F238E27FC236}">
                <a16:creationId xmlns:a16="http://schemas.microsoft.com/office/drawing/2014/main" id="{DE5DA1F3-743D-4538-BEF4-32593CE418B0}"/>
              </a:ext>
            </a:extLst>
          </p:cNvPr>
          <p:cNvSpPr txBox="1"/>
          <p:nvPr/>
        </p:nvSpPr>
        <p:spPr>
          <a:xfrm>
            <a:off x="6404713" y="3640117"/>
            <a:ext cx="14986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7</a:t>
            </a:r>
            <a:endParaRPr kumimoji="0" sz="2000" b="0" i="0" u="none" strike="noStrike" kern="1200" cap="none" spc="0" normalizeH="0" baseline="0" noProof="0" dirty="0">
              <a:ln>
                <a:noFill/>
              </a:ln>
              <a:effectLst/>
              <a:uLnTx/>
              <a:uFillTx/>
              <a:ea typeface="+mn-ea"/>
              <a:cs typeface="Corbel"/>
            </a:endParaRPr>
          </a:p>
        </p:txBody>
      </p:sp>
      <p:sp>
        <p:nvSpPr>
          <p:cNvPr id="14" name="object 17">
            <a:extLst>
              <a:ext uri="{FF2B5EF4-FFF2-40B4-BE49-F238E27FC236}">
                <a16:creationId xmlns:a16="http://schemas.microsoft.com/office/drawing/2014/main" id="{D71D8915-CC31-449D-AE24-46383D14E629}"/>
              </a:ext>
            </a:extLst>
          </p:cNvPr>
          <p:cNvSpPr txBox="1"/>
          <p:nvPr/>
        </p:nvSpPr>
        <p:spPr>
          <a:xfrm>
            <a:off x="7510375" y="3640117"/>
            <a:ext cx="16700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8</a:t>
            </a:r>
            <a:endParaRPr kumimoji="0" sz="2000" b="0" i="0" u="none" strike="noStrike" kern="1200" cap="none" spc="0" normalizeH="0" baseline="0" noProof="0" dirty="0">
              <a:ln>
                <a:noFill/>
              </a:ln>
              <a:effectLst/>
              <a:uLnTx/>
              <a:uFillTx/>
              <a:ea typeface="+mn-ea"/>
              <a:cs typeface="Corbel"/>
            </a:endParaRPr>
          </a:p>
        </p:txBody>
      </p:sp>
      <p:sp>
        <p:nvSpPr>
          <p:cNvPr id="16" name="object 19">
            <a:extLst>
              <a:ext uri="{FF2B5EF4-FFF2-40B4-BE49-F238E27FC236}">
                <a16:creationId xmlns:a16="http://schemas.microsoft.com/office/drawing/2014/main" id="{B0B4DE07-3FC3-437F-A770-0962CBFAA3B2}"/>
              </a:ext>
            </a:extLst>
          </p:cNvPr>
          <p:cNvSpPr txBox="1"/>
          <p:nvPr/>
        </p:nvSpPr>
        <p:spPr>
          <a:xfrm>
            <a:off x="8577937" y="3640117"/>
            <a:ext cx="16573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9</a:t>
            </a:r>
            <a:endParaRPr kumimoji="0" sz="2000" b="0" i="0" u="none" strike="noStrike" kern="1200" cap="none" spc="0" normalizeH="0" baseline="0" noProof="0" dirty="0">
              <a:ln>
                <a:noFill/>
              </a:ln>
              <a:effectLst/>
              <a:uLnTx/>
              <a:uFillTx/>
              <a:ea typeface="+mn-ea"/>
              <a:cs typeface="Corbel"/>
            </a:endParaRPr>
          </a:p>
        </p:txBody>
      </p:sp>
      <p:sp>
        <p:nvSpPr>
          <p:cNvPr id="18" name="object 21">
            <a:extLst>
              <a:ext uri="{FF2B5EF4-FFF2-40B4-BE49-F238E27FC236}">
                <a16:creationId xmlns:a16="http://schemas.microsoft.com/office/drawing/2014/main" id="{2256646C-6E2B-4A55-AF56-4AC86BA0E94A}"/>
              </a:ext>
            </a:extLst>
          </p:cNvPr>
          <p:cNvSpPr txBox="1"/>
          <p:nvPr/>
        </p:nvSpPr>
        <p:spPr>
          <a:xfrm>
            <a:off x="4470757" y="3640117"/>
            <a:ext cx="14986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5</a:t>
            </a:r>
            <a:endParaRPr kumimoji="0" sz="2000" b="0" i="0" u="none" strike="noStrike" kern="1200" cap="none" spc="0" normalizeH="0" baseline="0" noProof="0" dirty="0">
              <a:ln>
                <a:noFill/>
              </a:ln>
              <a:effectLst/>
              <a:uLnTx/>
              <a:uFillTx/>
              <a:ea typeface="+mn-ea"/>
              <a:cs typeface="Corbel"/>
            </a:endParaRPr>
          </a:p>
        </p:txBody>
      </p:sp>
      <p:sp>
        <p:nvSpPr>
          <p:cNvPr id="20" name="object 23">
            <a:extLst>
              <a:ext uri="{FF2B5EF4-FFF2-40B4-BE49-F238E27FC236}">
                <a16:creationId xmlns:a16="http://schemas.microsoft.com/office/drawing/2014/main" id="{6F45625C-39AF-4636-AD37-DD680341E549}"/>
              </a:ext>
            </a:extLst>
          </p:cNvPr>
          <p:cNvSpPr txBox="1"/>
          <p:nvPr/>
        </p:nvSpPr>
        <p:spPr>
          <a:xfrm>
            <a:off x="5529938" y="3640117"/>
            <a:ext cx="16510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6</a:t>
            </a:r>
            <a:endParaRPr kumimoji="0" sz="2000" b="0" i="0" u="none" strike="noStrike" kern="1200" cap="none" spc="0" normalizeH="0" baseline="0" noProof="0" dirty="0">
              <a:ln>
                <a:noFill/>
              </a:ln>
              <a:effectLst/>
              <a:uLnTx/>
              <a:uFillTx/>
              <a:ea typeface="+mn-ea"/>
              <a:cs typeface="Corbel"/>
            </a:endParaRPr>
          </a:p>
        </p:txBody>
      </p:sp>
      <p:sp>
        <p:nvSpPr>
          <p:cNvPr id="21" name="object 27">
            <a:extLst>
              <a:ext uri="{FF2B5EF4-FFF2-40B4-BE49-F238E27FC236}">
                <a16:creationId xmlns:a16="http://schemas.microsoft.com/office/drawing/2014/main" id="{15290F2F-E721-41EA-8909-74B16D2C8ED6}"/>
              </a:ext>
            </a:extLst>
          </p:cNvPr>
          <p:cNvSpPr/>
          <p:nvPr/>
        </p:nvSpPr>
        <p:spPr>
          <a:xfrm>
            <a:off x="6092801" y="4600744"/>
            <a:ext cx="96266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2" name="object 28">
            <a:extLst>
              <a:ext uri="{FF2B5EF4-FFF2-40B4-BE49-F238E27FC236}">
                <a16:creationId xmlns:a16="http://schemas.microsoft.com/office/drawing/2014/main" id="{20E4E70C-21D4-4A35-AD10-8F92EB3699E9}"/>
              </a:ext>
            </a:extLst>
          </p:cNvPr>
          <p:cNvSpPr/>
          <p:nvPr/>
        </p:nvSpPr>
        <p:spPr>
          <a:xfrm>
            <a:off x="6087468" y="4600744"/>
            <a:ext cx="973455" cy="272415"/>
          </a:xfrm>
          <a:custGeom>
            <a:avLst/>
            <a:gdLst/>
            <a:ahLst/>
            <a:cxnLst/>
            <a:rect l="l" t="t" r="r" b="b"/>
            <a:pathLst>
              <a:path w="973454" h="272414">
                <a:moveTo>
                  <a:pt x="973074" y="269748"/>
                </a:moveTo>
                <a:lnTo>
                  <a:pt x="973074" y="2286"/>
                </a:lnTo>
                <a:lnTo>
                  <a:pt x="970788" y="0"/>
                </a:lnTo>
                <a:lnTo>
                  <a:pt x="2285" y="0"/>
                </a:lnTo>
                <a:lnTo>
                  <a:pt x="0" y="2286"/>
                </a:lnTo>
                <a:lnTo>
                  <a:pt x="0" y="269748"/>
                </a:lnTo>
                <a:lnTo>
                  <a:pt x="2286" y="272034"/>
                </a:lnTo>
                <a:lnTo>
                  <a:pt x="5334" y="272034"/>
                </a:lnTo>
                <a:lnTo>
                  <a:pt x="5334" y="10668"/>
                </a:lnTo>
                <a:lnTo>
                  <a:pt x="10668" y="5334"/>
                </a:lnTo>
                <a:lnTo>
                  <a:pt x="10668" y="10668"/>
                </a:lnTo>
                <a:lnTo>
                  <a:pt x="962406" y="10668"/>
                </a:lnTo>
                <a:lnTo>
                  <a:pt x="962406" y="5334"/>
                </a:lnTo>
                <a:lnTo>
                  <a:pt x="967740" y="10668"/>
                </a:lnTo>
                <a:lnTo>
                  <a:pt x="967740" y="272034"/>
                </a:lnTo>
                <a:lnTo>
                  <a:pt x="970788" y="272034"/>
                </a:lnTo>
                <a:lnTo>
                  <a:pt x="973074" y="269748"/>
                </a:lnTo>
                <a:close/>
              </a:path>
              <a:path w="973454" h="272414">
                <a:moveTo>
                  <a:pt x="10668" y="10668"/>
                </a:moveTo>
                <a:lnTo>
                  <a:pt x="10668" y="5334"/>
                </a:lnTo>
                <a:lnTo>
                  <a:pt x="5334" y="10668"/>
                </a:lnTo>
                <a:lnTo>
                  <a:pt x="10668" y="10668"/>
                </a:lnTo>
                <a:close/>
              </a:path>
              <a:path w="973454" h="272414">
                <a:moveTo>
                  <a:pt x="10668" y="261366"/>
                </a:moveTo>
                <a:lnTo>
                  <a:pt x="10668" y="10668"/>
                </a:lnTo>
                <a:lnTo>
                  <a:pt x="5334" y="10668"/>
                </a:lnTo>
                <a:lnTo>
                  <a:pt x="5334" y="261366"/>
                </a:lnTo>
                <a:lnTo>
                  <a:pt x="10668" y="261366"/>
                </a:lnTo>
                <a:close/>
              </a:path>
              <a:path w="973454" h="272414">
                <a:moveTo>
                  <a:pt x="967740" y="261366"/>
                </a:moveTo>
                <a:lnTo>
                  <a:pt x="5334" y="261366"/>
                </a:lnTo>
                <a:lnTo>
                  <a:pt x="10668" y="266700"/>
                </a:lnTo>
                <a:lnTo>
                  <a:pt x="10668" y="272034"/>
                </a:lnTo>
                <a:lnTo>
                  <a:pt x="962406" y="272034"/>
                </a:lnTo>
                <a:lnTo>
                  <a:pt x="962406" y="266700"/>
                </a:lnTo>
                <a:lnTo>
                  <a:pt x="967740" y="261366"/>
                </a:lnTo>
                <a:close/>
              </a:path>
              <a:path w="973454" h="272414">
                <a:moveTo>
                  <a:pt x="10668" y="272034"/>
                </a:moveTo>
                <a:lnTo>
                  <a:pt x="10668" y="266700"/>
                </a:lnTo>
                <a:lnTo>
                  <a:pt x="5334" y="261366"/>
                </a:lnTo>
                <a:lnTo>
                  <a:pt x="5334" y="272034"/>
                </a:lnTo>
                <a:lnTo>
                  <a:pt x="10668" y="272034"/>
                </a:lnTo>
                <a:close/>
              </a:path>
              <a:path w="973454" h="272414">
                <a:moveTo>
                  <a:pt x="967740" y="10668"/>
                </a:moveTo>
                <a:lnTo>
                  <a:pt x="962406" y="5334"/>
                </a:lnTo>
                <a:lnTo>
                  <a:pt x="962406" y="10668"/>
                </a:lnTo>
                <a:lnTo>
                  <a:pt x="967740" y="10668"/>
                </a:lnTo>
                <a:close/>
              </a:path>
              <a:path w="973454" h="272414">
                <a:moveTo>
                  <a:pt x="967740" y="261366"/>
                </a:moveTo>
                <a:lnTo>
                  <a:pt x="967740" y="10668"/>
                </a:lnTo>
                <a:lnTo>
                  <a:pt x="962406" y="10668"/>
                </a:lnTo>
                <a:lnTo>
                  <a:pt x="962406" y="261366"/>
                </a:lnTo>
                <a:lnTo>
                  <a:pt x="967740" y="261366"/>
                </a:lnTo>
                <a:close/>
              </a:path>
              <a:path w="973454" h="272414">
                <a:moveTo>
                  <a:pt x="967740" y="272034"/>
                </a:moveTo>
                <a:lnTo>
                  <a:pt x="967740" y="261366"/>
                </a:lnTo>
                <a:lnTo>
                  <a:pt x="962406" y="266700"/>
                </a:lnTo>
                <a:lnTo>
                  <a:pt x="962406" y="272034"/>
                </a:lnTo>
                <a:lnTo>
                  <a:pt x="967740" y="27203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3" name="object 29">
            <a:extLst>
              <a:ext uri="{FF2B5EF4-FFF2-40B4-BE49-F238E27FC236}">
                <a16:creationId xmlns:a16="http://schemas.microsoft.com/office/drawing/2014/main" id="{1DB3322A-D96A-4A5D-B466-543A4814BA60}"/>
              </a:ext>
            </a:extLst>
          </p:cNvPr>
          <p:cNvSpPr txBox="1"/>
          <p:nvPr/>
        </p:nvSpPr>
        <p:spPr>
          <a:xfrm>
            <a:off x="6269077" y="4629954"/>
            <a:ext cx="609600" cy="1814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10" normalizeH="0" baseline="0" noProof="0" dirty="0">
                <a:ln>
                  <a:noFill/>
                </a:ln>
                <a:solidFill>
                  <a:prstClr val="black"/>
                </a:solidFill>
                <a:effectLst/>
                <a:uLnTx/>
                <a:uFillTx/>
                <a:ea typeface="+mn-ea"/>
                <a:cs typeface="Corbel"/>
              </a:rPr>
              <a:t>Receivi</a:t>
            </a:r>
            <a:r>
              <a:rPr kumimoji="0" sz="1100" b="1" i="0" u="none" strike="noStrike" kern="1200" cap="none" spc="-5" normalizeH="0" baseline="0" noProof="0" dirty="0">
                <a:ln>
                  <a:noFill/>
                </a:ln>
                <a:solidFill>
                  <a:prstClr val="black"/>
                </a:solidFill>
                <a:effectLst/>
                <a:uLnTx/>
                <a:uFillTx/>
                <a:ea typeface="+mn-ea"/>
                <a:cs typeface="Corbel"/>
              </a:rPr>
              <a:t>ng</a:t>
            </a:r>
            <a:endParaRPr kumimoji="0" sz="1100" b="0" i="0" u="none" strike="noStrike" kern="1200" cap="none" spc="0" normalizeH="0" baseline="0" noProof="0" dirty="0">
              <a:ln>
                <a:noFill/>
              </a:ln>
              <a:solidFill>
                <a:prstClr val="black"/>
              </a:solidFill>
              <a:effectLst/>
              <a:uLnTx/>
              <a:uFillTx/>
              <a:ea typeface="+mn-ea"/>
              <a:cs typeface="Corbel"/>
            </a:endParaRPr>
          </a:p>
        </p:txBody>
      </p:sp>
      <p:sp>
        <p:nvSpPr>
          <p:cNvPr id="24" name="object 30">
            <a:extLst>
              <a:ext uri="{FF2B5EF4-FFF2-40B4-BE49-F238E27FC236}">
                <a16:creationId xmlns:a16="http://schemas.microsoft.com/office/drawing/2014/main" id="{2BE81B65-A3C7-4AF4-9941-54C9C159F78F}"/>
              </a:ext>
            </a:extLst>
          </p:cNvPr>
          <p:cNvSpPr/>
          <p:nvPr/>
        </p:nvSpPr>
        <p:spPr>
          <a:xfrm>
            <a:off x="7107023" y="4600744"/>
            <a:ext cx="1047750" cy="430530"/>
          </a:xfrm>
          <a:custGeom>
            <a:avLst/>
            <a:gdLst/>
            <a:ahLst/>
            <a:cxnLst/>
            <a:rect l="l" t="t" r="r" b="b"/>
            <a:pathLst>
              <a:path w="1047750" h="430529">
                <a:moveTo>
                  <a:pt x="0" y="0"/>
                </a:moveTo>
                <a:lnTo>
                  <a:pt x="0" y="430529"/>
                </a:lnTo>
                <a:lnTo>
                  <a:pt x="1047750" y="430529"/>
                </a:lnTo>
                <a:lnTo>
                  <a:pt x="1047750" y="0"/>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5" name="object 31">
            <a:extLst>
              <a:ext uri="{FF2B5EF4-FFF2-40B4-BE49-F238E27FC236}">
                <a16:creationId xmlns:a16="http://schemas.microsoft.com/office/drawing/2014/main" id="{EC0F3909-90E5-4D3D-8CE3-7FC9AC530713}"/>
              </a:ext>
            </a:extLst>
          </p:cNvPr>
          <p:cNvSpPr/>
          <p:nvPr/>
        </p:nvSpPr>
        <p:spPr>
          <a:xfrm>
            <a:off x="7101689" y="4600744"/>
            <a:ext cx="1058545" cy="441325"/>
          </a:xfrm>
          <a:custGeom>
            <a:avLst/>
            <a:gdLst/>
            <a:ahLst/>
            <a:cxnLst/>
            <a:rect l="l" t="t" r="r" b="b"/>
            <a:pathLst>
              <a:path w="1058545" h="441325">
                <a:moveTo>
                  <a:pt x="1058418" y="438912"/>
                </a:moveTo>
                <a:lnTo>
                  <a:pt x="1058418" y="2286"/>
                </a:lnTo>
                <a:lnTo>
                  <a:pt x="1056132" y="0"/>
                </a:lnTo>
                <a:lnTo>
                  <a:pt x="2285" y="0"/>
                </a:lnTo>
                <a:lnTo>
                  <a:pt x="0" y="2286"/>
                </a:lnTo>
                <a:lnTo>
                  <a:pt x="0" y="438912"/>
                </a:lnTo>
                <a:lnTo>
                  <a:pt x="2286" y="441198"/>
                </a:lnTo>
                <a:lnTo>
                  <a:pt x="5334" y="441198"/>
                </a:lnTo>
                <a:lnTo>
                  <a:pt x="5334" y="10668"/>
                </a:lnTo>
                <a:lnTo>
                  <a:pt x="10667" y="5334"/>
                </a:lnTo>
                <a:lnTo>
                  <a:pt x="10668" y="10668"/>
                </a:lnTo>
                <a:lnTo>
                  <a:pt x="1047750" y="10668"/>
                </a:lnTo>
                <a:lnTo>
                  <a:pt x="1047750" y="5334"/>
                </a:lnTo>
                <a:lnTo>
                  <a:pt x="1053084" y="10668"/>
                </a:lnTo>
                <a:lnTo>
                  <a:pt x="1053084" y="441198"/>
                </a:lnTo>
                <a:lnTo>
                  <a:pt x="1056132" y="441198"/>
                </a:lnTo>
                <a:lnTo>
                  <a:pt x="1058418" y="438912"/>
                </a:lnTo>
                <a:close/>
              </a:path>
              <a:path w="1058545" h="441325">
                <a:moveTo>
                  <a:pt x="10667" y="10668"/>
                </a:moveTo>
                <a:lnTo>
                  <a:pt x="10667" y="5334"/>
                </a:lnTo>
                <a:lnTo>
                  <a:pt x="5334" y="10668"/>
                </a:lnTo>
                <a:lnTo>
                  <a:pt x="10667" y="10668"/>
                </a:lnTo>
                <a:close/>
              </a:path>
              <a:path w="1058545" h="441325">
                <a:moveTo>
                  <a:pt x="10668" y="430530"/>
                </a:moveTo>
                <a:lnTo>
                  <a:pt x="10667" y="10668"/>
                </a:lnTo>
                <a:lnTo>
                  <a:pt x="5334" y="10668"/>
                </a:lnTo>
                <a:lnTo>
                  <a:pt x="5334" y="430530"/>
                </a:lnTo>
                <a:lnTo>
                  <a:pt x="10668" y="430530"/>
                </a:lnTo>
                <a:close/>
              </a:path>
              <a:path w="1058545" h="441325">
                <a:moveTo>
                  <a:pt x="1053084" y="430530"/>
                </a:moveTo>
                <a:lnTo>
                  <a:pt x="5334" y="430530"/>
                </a:lnTo>
                <a:lnTo>
                  <a:pt x="10668" y="435864"/>
                </a:lnTo>
                <a:lnTo>
                  <a:pt x="10668" y="441198"/>
                </a:lnTo>
                <a:lnTo>
                  <a:pt x="1047750" y="441198"/>
                </a:lnTo>
                <a:lnTo>
                  <a:pt x="1047750" y="435864"/>
                </a:lnTo>
                <a:lnTo>
                  <a:pt x="1053084" y="430530"/>
                </a:lnTo>
                <a:close/>
              </a:path>
              <a:path w="1058545" h="441325">
                <a:moveTo>
                  <a:pt x="10668" y="441198"/>
                </a:moveTo>
                <a:lnTo>
                  <a:pt x="10668" y="435864"/>
                </a:lnTo>
                <a:lnTo>
                  <a:pt x="5334" y="430530"/>
                </a:lnTo>
                <a:lnTo>
                  <a:pt x="5334" y="441198"/>
                </a:lnTo>
                <a:lnTo>
                  <a:pt x="10668" y="441198"/>
                </a:lnTo>
                <a:close/>
              </a:path>
              <a:path w="1058545" h="441325">
                <a:moveTo>
                  <a:pt x="1053084" y="10668"/>
                </a:moveTo>
                <a:lnTo>
                  <a:pt x="1047750" y="5334"/>
                </a:lnTo>
                <a:lnTo>
                  <a:pt x="1047750" y="10668"/>
                </a:lnTo>
                <a:lnTo>
                  <a:pt x="1053084" y="10668"/>
                </a:lnTo>
                <a:close/>
              </a:path>
              <a:path w="1058545" h="441325">
                <a:moveTo>
                  <a:pt x="1053084" y="430530"/>
                </a:moveTo>
                <a:lnTo>
                  <a:pt x="1053084" y="10668"/>
                </a:lnTo>
                <a:lnTo>
                  <a:pt x="1047750" y="10668"/>
                </a:lnTo>
                <a:lnTo>
                  <a:pt x="1047750" y="430530"/>
                </a:lnTo>
                <a:lnTo>
                  <a:pt x="1053084" y="430530"/>
                </a:lnTo>
                <a:close/>
              </a:path>
              <a:path w="1058545" h="441325">
                <a:moveTo>
                  <a:pt x="1053084" y="441198"/>
                </a:moveTo>
                <a:lnTo>
                  <a:pt x="1053084" y="430530"/>
                </a:lnTo>
                <a:lnTo>
                  <a:pt x="1047750" y="435864"/>
                </a:lnTo>
                <a:lnTo>
                  <a:pt x="1047750" y="441198"/>
                </a:lnTo>
                <a:lnTo>
                  <a:pt x="1053084" y="44119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6" name="object 32">
            <a:extLst>
              <a:ext uri="{FF2B5EF4-FFF2-40B4-BE49-F238E27FC236}">
                <a16:creationId xmlns:a16="http://schemas.microsoft.com/office/drawing/2014/main" id="{287AD0CB-DE83-4FA6-BE86-7E6BDA683802}"/>
              </a:ext>
            </a:extLst>
          </p:cNvPr>
          <p:cNvSpPr txBox="1"/>
          <p:nvPr/>
        </p:nvSpPr>
        <p:spPr>
          <a:xfrm>
            <a:off x="7262726" y="4629954"/>
            <a:ext cx="737870" cy="360680"/>
          </a:xfrm>
          <a:prstGeom prst="rect">
            <a:avLst/>
          </a:prstGeom>
        </p:spPr>
        <p:txBody>
          <a:bodyPr vert="horz" wrap="square" lIns="0" tIns="12065" rIns="0" bIns="0" rtlCol="0">
            <a:spAutoFit/>
          </a:bodyPr>
          <a:lstStyle/>
          <a:p>
            <a:pPr marL="12700" marR="5080" lvl="0" indent="18415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10" normalizeH="0" baseline="0" noProof="0" dirty="0">
                <a:ln>
                  <a:noFill/>
                </a:ln>
                <a:solidFill>
                  <a:prstClr val="black"/>
                </a:solidFill>
                <a:effectLst/>
                <a:uLnTx/>
                <a:uFillTx/>
                <a:ea typeface="+mn-ea"/>
                <a:cs typeface="Corbel"/>
              </a:rPr>
              <a:t>Stock  Movements</a:t>
            </a:r>
            <a:endParaRPr kumimoji="0" sz="1100" b="0" i="0" u="none" strike="noStrike" kern="1200" cap="none" spc="0" normalizeH="0" baseline="0" noProof="0">
              <a:ln>
                <a:noFill/>
              </a:ln>
              <a:solidFill>
                <a:prstClr val="black"/>
              </a:solidFill>
              <a:effectLst/>
              <a:uLnTx/>
              <a:uFillTx/>
              <a:ea typeface="+mn-ea"/>
              <a:cs typeface="Corbel"/>
            </a:endParaRPr>
          </a:p>
        </p:txBody>
      </p:sp>
      <p:sp>
        <p:nvSpPr>
          <p:cNvPr id="27" name="object 33">
            <a:extLst>
              <a:ext uri="{FF2B5EF4-FFF2-40B4-BE49-F238E27FC236}">
                <a16:creationId xmlns:a16="http://schemas.microsoft.com/office/drawing/2014/main" id="{E79F48B8-93FF-4C21-9821-7E9F0CF14017}"/>
              </a:ext>
            </a:extLst>
          </p:cNvPr>
          <p:cNvSpPr/>
          <p:nvPr/>
        </p:nvSpPr>
        <p:spPr>
          <a:xfrm>
            <a:off x="8225639" y="4600744"/>
            <a:ext cx="744855" cy="272415"/>
          </a:xfrm>
          <a:custGeom>
            <a:avLst/>
            <a:gdLst/>
            <a:ahLst/>
            <a:cxnLst/>
            <a:rect l="l" t="t" r="r" b="b"/>
            <a:pathLst>
              <a:path w="744854" h="272414">
                <a:moveTo>
                  <a:pt x="744474" y="269748"/>
                </a:moveTo>
                <a:lnTo>
                  <a:pt x="744474" y="2286"/>
                </a:lnTo>
                <a:lnTo>
                  <a:pt x="742188" y="0"/>
                </a:lnTo>
                <a:lnTo>
                  <a:pt x="2285" y="0"/>
                </a:lnTo>
                <a:lnTo>
                  <a:pt x="0" y="2286"/>
                </a:lnTo>
                <a:lnTo>
                  <a:pt x="0" y="269748"/>
                </a:lnTo>
                <a:lnTo>
                  <a:pt x="2286" y="272034"/>
                </a:lnTo>
                <a:lnTo>
                  <a:pt x="5334" y="272034"/>
                </a:lnTo>
                <a:lnTo>
                  <a:pt x="5334" y="10668"/>
                </a:lnTo>
                <a:lnTo>
                  <a:pt x="10668" y="5334"/>
                </a:lnTo>
                <a:lnTo>
                  <a:pt x="10668" y="10668"/>
                </a:lnTo>
                <a:lnTo>
                  <a:pt x="733806" y="10668"/>
                </a:lnTo>
                <a:lnTo>
                  <a:pt x="733806" y="5334"/>
                </a:lnTo>
                <a:lnTo>
                  <a:pt x="739140" y="10668"/>
                </a:lnTo>
                <a:lnTo>
                  <a:pt x="739140" y="272034"/>
                </a:lnTo>
                <a:lnTo>
                  <a:pt x="742188" y="272034"/>
                </a:lnTo>
                <a:lnTo>
                  <a:pt x="744474" y="269748"/>
                </a:lnTo>
                <a:close/>
              </a:path>
              <a:path w="744854" h="272414">
                <a:moveTo>
                  <a:pt x="10668" y="10668"/>
                </a:moveTo>
                <a:lnTo>
                  <a:pt x="10668" y="5334"/>
                </a:lnTo>
                <a:lnTo>
                  <a:pt x="5334" y="10668"/>
                </a:lnTo>
                <a:lnTo>
                  <a:pt x="10668" y="10668"/>
                </a:lnTo>
                <a:close/>
              </a:path>
              <a:path w="744854" h="272414">
                <a:moveTo>
                  <a:pt x="10668" y="261366"/>
                </a:moveTo>
                <a:lnTo>
                  <a:pt x="10668" y="10668"/>
                </a:lnTo>
                <a:lnTo>
                  <a:pt x="5334" y="10668"/>
                </a:lnTo>
                <a:lnTo>
                  <a:pt x="5334" y="261366"/>
                </a:lnTo>
                <a:lnTo>
                  <a:pt x="10668" y="261366"/>
                </a:lnTo>
                <a:close/>
              </a:path>
              <a:path w="744854" h="272414">
                <a:moveTo>
                  <a:pt x="739140" y="261366"/>
                </a:moveTo>
                <a:lnTo>
                  <a:pt x="5334" y="261366"/>
                </a:lnTo>
                <a:lnTo>
                  <a:pt x="10668" y="266700"/>
                </a:lnTo>
                <a:lnTo>
                  <a:pt x="10668" y="272034"/>
                </a:lnTo>
                <a:lnTo>
                  <a:pt x="733806" y="272034"/>
                </a:lnTo>
                <a:lnTo>
                  <a:pt x="733806" y="266700"/>
                </a:lnTo>
                <a:lnTo>
                  <a:pt x="739140" y="261366"/>
                </a:lnTo>
                <a:close/>
              </a:path>
              <a:path w="744854" h="272414">
                <a:moveTo>
                  <a:pt x="10668" y="272034"/>
                </a:moveTo>
                <a:lnTo>
                  <a:pt x="10668" y="266700"/>
                </a:lnTo>
                <a:lnTo>
                  <a:pt x="5334" y="261366"/>
                </a:lnTo>
                <a:lnTo>
                  <a:pt x="5334" y="272034"/>
                </a:lnTo>
                <a:lnTo>
                  <a:pt x="10668" y="272034"/>
                </a:lnTo>
                <a:close/>
              </a:path>
              <a:path w="744854" h="272414">
                <a:moveTo>
                  <a:pt x="739140" y="10668"/>
                </a:moveTo>
                <a:lnTo>
                  <a:pt x="733806" y="5334"/>
                </a:lnTo>
                <a:lnTo>
                  <a:pt x="733806" y="10668"/>
                </a:lnTo>
                <a:lnTo>
                  <a:pt x="739140" y="10668"/>
                </a:lnTo>
                <a:close/>
              </a:path>
              <a:path w="744854" h="272414">
                <a:moveTo>
                  <a:pt x="739140" y="261366"/>
                </a:moveTo>
                <a:lnTo>
                  <a:pt x="739140" y="10668"/>
                </a:lnTo>
                <a:lnTo>
                  <a:pt x="733806" y="10668"/>
                </a:lnTo>
                <a:lnTo>
                  <a:pt x="733806" y="261366"/>
                </a:lnTo>
                <a:lnTo>
                  <a:pt x="739140" y="261366"/>
                </a:lnTo>
                <a:close/>
              </a:path>
              <a:path w="744854" h="272414">
                <a:moveTo>
                  <a:pt x="739140" y="272034"/>
                </a:moveTo>
                <a:lnTo>
                  <a:pt x="739140" y="261366"/>
                </a:lnTo>
                <a:lnTo>
                  <a:pt x="733806" y="266700"/>
                </a:lnTo>
                <a:lnTo>
                  <a:pt x="733806" y="272034"/>
                </a:lnTo>
                <a:lnTo>
                  <a:pt x="739140" y="27203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8" name="object 34">
            <a:extLst>
              <a:ext uri="{FF2B5EF4-FFF2-40B4-BE49-F238E27FC236}">
                <a16:creationId xmlns:a16="http://schemas.microsoft.com/office/drawing/2014/main" id="{576F7565-5A04-49C0-AC0B-C139D03149F1}"/>
              </a:ext>
            </a:extLst>
          </p:cNvPr>
          <p:cNvSpPr txBox="1"/>
          <p:nvPr/>
        </p:nvSpPr>
        <p:spPr>
          <a:xfrm>
            <a:off x="8230973" y="4600744"/>
            <a:ext cx="734060" cy="205826"/>
          </a:xfrm>
          <a:prstGeom prst="rect">
            <a:avLst/>
          </a:prstGeom>
          <a:solidFill>
            <a:srgbClr val="FFFFFF"/>
          </a:solidFill>
        </p:spPr>
        <p:txBody>
          <a:bodyPr vert="horz" wrap="square" lIns="0" tIns="36195" rIns="0" bIns="0" rtlCol="0">
            <a:spAutoFit/>
          </a:bodyPr>
          <a:lstStyle/>
          <a:p>
            <a:pPr marL="237490" marR="0" lvl="0" indent="0" algn="l" defTabSz="914400" rtl="0" eaLnBrk="1" fontAlgn="auto" latinLnBrk="0" hangingPunct="1">
              <a:lnSpc>
                <a:spcPct val="100000"/>
              </a:lnSpc>
              <a:spcBef>
                <a:spcPts val="285"/>
              </a:spcBef>
              <a:spcAft>
                <a:spcPts val="0"/>
              </a:spcAft>
              <a:buClrTx/>
              <a:buSzTx/>
              <a:buFontTx/>
              <a:buNone/>
              <a:tabLst/>
              <a:defRPr/>
            </a:pPr>
            <a:r>
              <a:rPr kumimoji="0" sz="1100" b="1" i="0" u="none" strike="noStrike" kern="1200" cap="none" spc="-10" normalizeH="0" baseline="0" noProof="0" dirty="0">
                <a:ln>
                  <a:noFill/>
                </a:ln>
                <a:solidFill>
                  <a:prstClr val="black"/>
                </a:solidFill>
                <a:effectLst/>
                <a:uLnTx/>
                <a:uFillTx/>
                <a:ea typeface="+mn-ea"/>
                <a:cs typeface="Corbel"/>
              </a:rPr>
              <a:t>Sale</a:t>
            </a:r>
            <a:endParaRPr kumimoji="0" sz="1100" b="0" i="0" u="none" strike="noStrike" kern="1200" cap="none" spc="0" normalizeH="0" baseline="0" noProof="0">
              <a:ln>
                <a:noFill/>
              </a:ln>
              <a:solidFill>
                <a:prstClr val="black"/>
              </a:solidFill>
              <a:effectLst/>
              <a:uLnTx/>
              <a:uFillTx/>
              <a:ea typeface="+mn-ea"/>
              <a:cs typeface="Corbel"/>
            </a:endParaRPr>
          </a:p>
        </p:txBody>
      </p:sp>
      <p:sp>
        <p:nvSpPr>
          <p:cNvPr id="30" name="object 36">
            <a:extLst>
              <a:ext uri="{FF2B5EF4-FFF2-40B4-BE49-F238E27FC236}">
                <a16:creationId xmlns:a16="http://schemas.microsoft.com/office/drawing/2014/main" id="{0598E455-868C-4D34-81EF-D24B96AE41B8}"/>
              </a:ext>
            </a:extLst>
          </p:cNvPr>
          <p:cNvSpPr txBox="1"/>
          <p:nvPr/>
        </p:nvSpPr>
        <p:spPr>
          <a:xfrm>
            <a:off x="3323186" y="3640117"/>
            <a:ext cx="15938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4</a:t>
            </a:r>
            <a:endParaRPr kumimoji="0" sz="2000" b="0" i="0" u="none" strike="noStrike" kern="1200" cap="none" spc="0" normalizeH="0" baseline="0" noProof="0" dirty="0">
              <a:ln>
                <a:noFill/>
              </a:ln>
              <a:effectLst/>
              <a:uLnTx/>
              <a:uFillTx/>
              <a:ea typeface="+mn-ea"/>
              <a:cs typeface="Corbel"/>
            </a:endParaRPr>
          </a:p>
        </p:txBody>
      </p:sp>
      <p:sp>
        <p:nvSpPr>
          <p:cNvPr id="32" name="object 38">
            <a:extLst>
              <a:ext uri="{FF2B5EF4-FFF2-40B4-BE49-F238E27FC236}">
                <a16:creationId xmlns:a16="http://schemas.microsoft.com/office/drawing/2014/main" id="{237037C9-8A82-4D14-AEBA-23B54A0EE05B}"/>
              </a:ext>
            </a:extLst>
          </p:cNvPr>
          <p:cNvSpPr txBox="1"/>
          <p:nvPr/>
        </p:nvSpPr>
        <p:spPr>
          <a:xfrm>
            <a:off x="2206093" y="3629448"/>
            <a:ext cx="14922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3</a:t>
            </a:r>
            <a:endParaRPr kumimoji="0" sz="2000" b="0" i="0" u="none" strike="noStrike" kern="1200" cap="none" spc="0" normalizeH="0" baseline="0" noProof="0" dirty="0">
              <a:ln>
                <a:noFill/>
              </a:ln>
              <a:effectLst/>
              <a:uLnTx/>
              <a:uFillTx/>
              <a:ea typeface="+mn-ea"/>
              <a:cs typeface="Corbel"/>
            </a:endParaRPr>
          </a:p>
        </p:txBody>
      </p:sp>
      <p:sp>
        <p:nvSpPr>
          <p:cNvPr id="43" name="object 50">
            <a:extLst>
              <a:ext uri="{FF2B5EF4-FFF2-40B4-BE49-F238E27FC236}">
                <a16:creationId xmlns:a16="http://schemas.microsoft.com/office/drawing/2014/main" id="{3F97EEC0-7D80-4424-A5DB-46F14DC4BF3B}"/>
              </a:ext>
            </a:extLst>
          </p:cNvPr>
          <p:cNvSpPr/>
          <p:nvPr/>
        </p:nvSpPr>
        <p:spPr>
          <a:xfrm>
            <a:off x="69954" y="4600744"/>
            <a:ext cx="925194" cy="261620"/>
          </a:xfrm>
          <a:custGeom>
            <a:avLst/>
            <a:gdLst/>
            <a:ahLst/>
            <a:cxnLst/>
            <a:rect l="l" t="t" r="r" b="b"/>
            <a:pathLst>
              <a:path w="925194" h="261620">
                <a:moveTo>
                  <a:pt x="0" y="0"/>
                </a:moveTo>
                <a:lnTo>
                  <a:pt x="0" y="261365"/>
                </a:lnTo>
                <a:lnTo>
                  <a:pt x="925068" y="261365"/>
                </a:lnTo>
                <a:lnTo>
                  <a:pt x="925068" y="0"/>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4" name="object 51">
            <a:extLst>
              <a:ext uri="{FF2B5EF4-FFF2-40B4-BE49-F238E27FC236}">
                <a16:creationId xmlns:a16="http://schemas.microsoft.com/office/drawing/2014/main" id="{A944B1C3-1A26-422A-B12B-9D546CC9C8A9}"/>
              </a:ext>
            </a:extLst>
          </p:cNvPr>
          <p:cNvSpPr/>
          <p:nvPr/>
        </p:nvSpPr>
        <p:spPr>
          <a:xfrm>
            <a:off x="64620" y="4600744"/>
            <a:ext cx="935990" cy="272415"/>
          </a:xfrm>
          <a:custGeom>
            <a:avLst/>
            <a:gdLst/>
            <a:ahLst/>
            <a:cxnLst/>
            <a:rect l="l" t="t" r="r" b="b"/>
            <a:pathLst>
              <a:path w="935990" h="272414">
                <a:moveTo>
                  <a:pt x="935736" y="269748"/>
                </a:moveTo>
                <a:lnTo>
                  <a:pt x="935736" y="2286"/>
                </a:lnTo>
                <a:lnTo>
                  <a:pt x="933450" y="0"/>
                </a:lnTo>
                <a:lnTo>
                  <a:pt x="3047" y="0"/>
                </a:lnTo>
                <a:lnTo>
                  <a:pt x="0" y="2286"/>
                </a:lnTo>
                <a:lnTo>
                  <a:pt x="0" y="269748"/>
                </a:lnTo>
                <a:lnTo>
                  <a:pt x="3048" y="272034"/>
                </a:lnTo>
                <a:lnTo>
                  <a:pt x="5334" y="272034"/>
                </a:lnTo>
                <a:lnTo>
                  <a:pt x="5334" y="10668"/>
                </a:lnTo>
                <a:lnTo>
                  <a:pt x="11429" y="5334"/>
                </a:lnTo>
                <a:lnTo>
                  <a:pt x="11430" y="10668"/>
                </a:lnTo>
                <a:lnTo>
                  <a:pt x="925067" y="10668"/>
                </a:lnTo>
                <a:lnTo>
                  <a:pt x="925067" y="5333"/>
                </a:lnTo>
                <a:lnTo>
                  <a:pt x="930402" y="10668"/>
                </a:lnTo>
                <a:lnTo>
                  <a:pt x="930402" y="272034"/>
                </a:lnTo>
                <a:lnTo>
                  <a:pt x="933450" y="272034"/>
                </a:lnTo>
                <a:lnTo>
                  <a:pt x="935736" y="269748"/>
                </a:lnTo>
                <a:close/>
              </a:path>
              <a:path w="935990" h="272414">
                <a:moveTo>
                  <a:pt x="11429" y="10668"/>
                </a:moveTo>
                <a:lnTo>
                  <a:pt x="11429" y="5334"/>
                </a:lnTo>
                <a:lnTo>
                  <a:pt x="5334" y="10668"/>
                </a:lnTo>
                <a:lnTo>
                  <a:pt x="11429" y="10668"/>
                </a:lnTo>
                <a:close/>
              </a:path>
              <a:path w="935990" h="272414">
                <a:moveTo>
                  <a:pt x="11430" y="261366"/>
                </a:moveTo>
                <a:lnTo>
                  <a:pt x="11429" y="10668"/>
                </a:lnTo>
                <a:lnTo>
                  <a:pt x="5334" y="10668"/>
                </a:lnTo>
                <a:lnTo>
                  <a:pt x="5334" y="261366"/>
                </a:lnTo>
                <a:lnTo>
                  <a:pt x="11430" y="261366"/>
                </a:lnTo>
                <a:close/>
              </a:path>
              <a:path w="935990" h="272414">
                <a:moveTo>
                  <a:pt x="930402" y="261366"/>
                </a:moveTo>
                <a:lnTo>
                  <a:pt x="5334" y="261366"/>
                </a:lnTo>
                <a:lnTo>
                  <a:pt x="11430" y="266700"/>
                </a:lnTo>
                <a:lnTo>
                  <a:pt x="11430" y="272034"/>
                </a:lnTo>
                <a:lnTo>
                  <a:pt x="925067" y="272034"/>
                </a:lnTo>
                <a:lnTo>
                  <a:pt x="925067" y="266700"/>
                </a:lnTo>
                <a:lnTo>
                  <a:pt x="930402" y="261366"/>
                </a:lnTo>
                <a:close/>
              </a:path>
              <a:path w="935990" h="272414">
                <a:moveTo>
                  <a:pt x="11430" y="272034"/>
                </a:moveTo>
                <a:lnTo>
                  <a:pt x="11430" y="266700"/>
                </a:lnTo>
                <a:lnTo>
                  <a:pt x="5334" y="261366"/>
                </a:lnTo>
                <a:lnTo>
                  <a:pt x="5334" y="272034"/>
                </a:lnTo>
                <a:lnTo>
                  <a:pt x="11430" y="272034"/>
                </a:lnTo>
                <a:close/>
              </a:path>
              <a:path w="935990" h="272414">
                <a:moveTo>
                  <a:pt x="930402" y="10668"/>
                </a:moveTo>
                <a:lnTo>
                  <a:pt x="925067" y="5333"/>
                </a:lnTo>
                <a:lnTo>
                  <a:pt x="925067" y="10668"/>
                </a:lnTo>
                <a:lnTo>
                  <a:pt x="930402" y="10668"/>
                </a:lnTo>
                <a:close/>
              </a:path>
              <a:path w="935990" h="272414">
                <a:moveTo>
                  <a:pt x="930402" y="261366"/>
                </a:moveTo>
                <a:lnTo>
                  <a:pt x="930402" y="10668"/>
                </a:lnTo>
                <a:lnTo>
                  <a:pt x="925067" y="10668"/>
                </a:lnTo>
                <a:lnTo>
                  <a:pt x="925067" y="261366"/>
                </a:lnTo>
                <a:lnTo>
                  <a:pt x="930402" y="261366"/>
                </a:lnTo>
                <a:close/>
              </a:path>
              <a:path w="935990" h="272414">
                <a:moveTo>
                  <a:pt x="930402" y="272034"/>
                </a:moveTo>
                <a:lnTo>
                  <a:pt x="930402" y="261366"/>
                </a:lnTo>
                <a:lnTo>
                  <a:pt x="925067" y="266700"/>
                </a:lnTo>
                <a:lnTo>
                  <a:pt x="925067" y="272034"/>
                </a:lnTo>
                <a:lnTo>
                  <a:pt x="930402" y="27203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5" name="object 52">
            <a:extLst>
              <a:ext uri="{FF2B5EF4-FFF2-40B4-BE49-F238E27FC236}">
                <a16:creationId xmlns:a16="http://schemas.microsoft.com/office/drawing/2014/main" id="{43ECC728-6074-4B44-868F-ED48B51EF489}"/>
              </a:ext>
            </a:extLst>
          </p:cNvPr>
          <p:cNvSpPr txBox="1"/>
          <p:nvPr/>
        </p:nvSpPr>
        <p:spPr>
          <a:xfrm>
            <a:off x="206606" y="4629954"/>
            <a:ext cx="652145" cy="18146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ea typeface="+mn-ea"/>
                <a:cs typeface="Corbel"/>
              </a:rPr>
              <a:t>Packaging</a:t>
            </a:r>
            <a:endParaRPr kumimoji="0" sz="1100" b="0" i="0" u="none" strike="noStrike" kern="1200" cap="none" spc="0" normalizeH="0" baseline="0" noProof="0" dirty="0">
              <a:ln>
                <a:noFill/>
              </a:ln>
              <a:solidFill>
                <a:prstClr val="black"/>
              </a:solidFill>
              <a:effectLst/>
              <a:uLnTx/>
              <a:uFillTx/>
              <a:ea typeface="+mn-ea"/>
              <a:cs typeface="Corbel"/>
            </a:endParaRPr>
          </a:p>
        </p:txBody>
      </p:sp>
      <p:sp>
        <p:nvSpPr>
          <p:cNvPr id="46" name="object 53">
            <a:extLst>
              <a:ext uri="{FF2B5EF4-FFF2-40B4-BE49-F238E27FC236}">
                <a16:creationId xmlns:a16="http://schemas.microsoft.com/office/drawing/2014/main" id="{30D0D02B-B438-4999-8B52-977A93074861}"/>
              </a:ext>
            </a:extLst>
          </p:cNvPr>
          <p:cNvSpPr/>
          <p:nvPr/>
        </p:nvSpPr>
        <p:spPr>
          <a:xfrm>
            <a:off x="2717904" y="2243878"/>
            <a:ext cx="304800" cy="381000"/>
          </a:xfrm>
          <a:custGeom>
            <a:avLst/>
            <a:gdLst/>
            <a:ahLst/>
            <a:cxnLst/>
            <a:rect l="l" t="t" r="r" b="b"/>
            <a:pathLst>
              <a:path w="304800" h="381000">
                <a:moveTo>
                  <a:pt x="228600" y="285750"/>
                </a:moveTo>
                <a:lnTo>
                  <a:pt x="228600" y="95249"/>
                </a:lnTo>
                <a:lnTo>
                  <a:pt x="0" y="95250"/>
                </a:lnTo>
                <a:lnTo>
                  <a:pt x="38100" y="190500"/>
                </a:lnTo>
                <a:lnTo>
                  <a:pt x="38100" y="285750"/>
                </a:lnTo>
                <a:lnTo>
                  <a:pt x="228600" y="285750"/>
                </a:lnTo>
                <a:close/>
              </a:path>
              <a:path w="304800" h="381000">
                <a:moveTo>
                  <a:pt x="38100" y="285750"/>
                </a:moveTo>
                <a:lnTo>
                  <a:pt x="38100" y="190500"/>
                </a:lnTo>
                <a:lnTo>
                  <a:pt x="0" y="285750"/>
                </a:lnTo>
                <a:lnTo>
                  <a:pt x="38100" y="285750"/>
                </a:lnTo>
                <a:close/>
              </a:path>
              <a:path w="304800" h="381000">
                <a:moveTo>
                  <a:pt x="304800" y="190499"/>
                </a:moveTo>
                <a:lnTo>
                  <a:pt x="228600" y="0"/>
                </a:lnTo>
                <a:lnTo>
                  <a:pt x="228600" y="381000"/>
                </a:lnTo>
                <a:lnTo>
                  <a:pt x="304800" y="19049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7" name="object 54">
            <a:extLst>
              <a:ext uri="{FF2B5EF4-FFF2-40B4-BE49-F238E27FC236}">
                <a16:creationId xmlns:a16="http://schemas.microsoft.com/office/drawing/2014/main" id="{F0B80470-D803-40E1-9F18-FAF8BB3AB851}"/>
              </a:ext>
            </a:extLst>
          </p:cNvPr>
          <p:cNvSpPr/>
          <p:nvPr/>
        </p:nvSpPr>
        <p:spPr>
          <a:xfrm>
            <a:off x="2711045" y="2218733"/>
            <a:ext cx="317500" cy="430530"/>
          </a:xfrm>
          <a:custGeom>
            <a:avLst/>
            <a:gdLst/>
            <a:ahLst/>
            <a:cxnLst/>
            <a:rect l="l" t="t" r="r" b="b"/>
            <a:pathLst>
              <a:path w="317500" h="430530">
                <a:moveTo>
                  <a:pt x="235458" y="115062"/>
                </a:moveTo>
                <a:lnTo>
                  <a:pt x="0" y="115062"/>
                </a:lnTo>
                <a:lnTo>
                  <a:pt x="6858" y="132080"/>
                </a:lnTo>
                <a:lnTo>
                  <a:pt x="6858" y="124968"/>
                </a:lnTo>
                <a:lnTo>
                  <a:pt x="11430" y="118110"/>
                </a:lnTo>
                <a:lnTo>
                  <a:pt x="14162" y="124967"/>
                </a:lnTo>
                <a:lnTo>
                  <a:pt x="230886" y="124968"/>
                </a:lnTo>
                <a:lnTo>
                  <a:pt x="230886" y="120396"/>
                </a:lnTo>
                <a:lnTo>
                  <a:pt x="235458" y="115062"/>
                </a:lnTo>
                <a:close/>
              </a:path>
              <a:path w="317500" h="430530">
                <a:moveTo>
                  <a:pt x="41148" y="238416"/>
                </a:moveTo>
                <a:lnTo>
                  <a:pt x="41148" y="217170"/>
                </a:lnTo>
                <a:lnTo>
                  <a:pt x="40380" y="215265"/>
                </a:lnTo>
                <a:lnTo>
                  <a:pt x="0" y="315468"/>
                </a:lnTo>
                <a:lnTo>
                  <a:pt x="6858" y="315468"/>
                </a:lnTo>
                <a:lnTo>
                  <a:pt x="6858" y="305562"/>
                </a:lnTo>
                <a:lnTo>
                  <a:pt x="14184" y="305562"/>
                </a:lnTo>
                <a:lnTo>
                  <a:pt x="41148" y="238416"/>
                </a:lnTo>
                <a:close/>
              </a:path>
              <a:path w="317500" h="430530">
                <a:moveTo>
                  <a:pt x="14162" y="124968"/>
                </a:moveTo>
                <a:lnTo>
                  <a:pt x="11430" y="118110"/>
                </a:lnTo>
                <a:lnTo>
                  <a:pt x="6858" y="124968"/>
                </a:lnTo>
                <a:lnTo>
                  <a:pt x="14162" y="124968"/>
                </a:lnTo>
                <a:close/>
              </a:path>
              <a:path w="317500" h="430530">
                <a:moveTo>
                  <a:pt x="50292" y="215646"/>
                </a:moveTo>
                <a:lnTo>
                  <a:pt x="14184" y="125022"/>
                </a:lnTo>
                <a:lnTo>
                  <a:pt x="6858" y="124968"/>
                </a:lnTo>
                <a:lnTo>
                  <a:pt x="6858" y="132080"/>
                </a:lnTo>
                <a:lnTo>
                  <a:pt x="40380" y="215265"/>
                </a:lnTo>
                <a:lnTo>
                  <a:pt x="41148" y="213360"/>
                </a:lnTo>
                <a:lnTo>
                  <a:pt x="41148" y="238416"/>
                </a:lnTo>
                <a:lnTo>
                  <a:pt x="50292" y="215646"/>
                </a:lnTo>
                <a:close/>
              </a:path>
              <a:path w="317500" h="430530">
                <a:moveTo>
                  <a:pt x="14184" y="305562"/>
                </a:moveTo>
                <a:lnTo>
                  <a:pt x="6858" y="305562"/>
                </a:lnTo>
                <a:lnTo>
                  <a:pt x="11430" y="312420"/>
                </a:lnTo>
                <a:lnTo>
                  <a:pt x="14184" y="305562"/>
                </a:lnTo>
                <a:close/>
              </a:path>
              <a:path w="317500" h="430530">
                <a:moveTo>
                  <a:pt x="240792" y="380999"/>
                </a:moveTo>
                <a:lnTo>
                  <a:pt x="240792" y="305562"/>
                </a:lnTo>
                <a:lnTo>
                  <a:pt x="14162" y="305615"/>
                </a:lnTo>
                <a:lnTo>
                  <a:pt x="11430" y="312420"/>
                </a:lnTo>
                <a:lnTo>
                  <a:pt x="6858" y="305562"/>
                </a:lnTo>
                <a:lnTo>
                  <a:pt x="6858" y="315468"/>
                </a:lnTo>
                <a:lnTo>
                  <a:pt x="230886" y="315468"/>
                </a:lnTo>
                <a:lnTo>
                  <a:pt x="230886" y="310896"/>
                </a:lnTo>
                <a:lnTo>
                  <a:pt x="235458" y="315468"/>
                </a:lnTo>
                <a:lnTo>
                  <a:pt x="235458" y="394335"/>
                </a:lnTo>
                <a:lnTo>
                  <a:pt x="240792" y="380999"/>
                </a:lnTo>
                <a:close/>
              </a:path>
              <a:path w="317500" h="430530">
                <a:moveTo>
                  <a:pt x="41148" y="217170"/>
                </a:moveTo>
                <a:lnTo>
                  <a:pt x="41148" y="213360"/>
                </a:lnTo>
                <a:lnTo>
                  <a:pt x="40380" y="215265"/>
                </a:lnTo>
                <a:lnTo>
                  <a:pt x="41148" y="217170"/>
                </a:lnTo>
                <a:close/>
              </a:path>
              <a:path w="317500" h="430530">
                <a:moveTo>
                  <a:pt x="316992" y="215646"/>
                </a:moveTo>
                <a:lnTo>
                  <a:pt x="230886" y="0"/>
                </a:lnTo>
                <a:lnTo>
                  <a:pt x="230886" y="115062"/>
                </a:lnTo>
                <a:lnTo>
                  <a:pt x="231647" y="115062"/>
                </a:lnTo>
                <a:lnTo>
                  <a:pt x="231647" y="26670"/>
                </a:lnTo>
                <a:lnTo>
                  <a:pt x="240792" y="25146"/>
                </a:lnTo>
                <a:lnTo>
                  <a:pt x="240792" y="49530"/>
                </a:lnTo>
                <a:lnTo>
                  <a:pt x="307086" y="215265"/>
                </a:lnTo>
                <a:lnTo>
                  <a:pt x="307848" y="213360"/>
                </a:lnTo>
                <a:lnTo>
                  <a:pt x="307848" y="238465"/>
                </a:lnTo>
                <a:lnTo>
                  <a:pt x="316992" y="215646"/>
                </a:lnTo>
                <a:close/>
              </a:path>
              <a:path w="317500" h="430530">
                <a:moveTo>
                  <a:pt x="235458" y="124968"/>
                </a:moveTo>
                <a:lnTo>
                  <a:pt x="235458" y="115062"/>
                </a:lnTo>
                <a:lnTo>
                  <a:pt x="230886" y="120396"/>
                </a:lnTo>
                <a:lnTo>
                  <a:pt x="230886" y="124968"/>
                </a:lnTo>
                <a:lnTo>
                  <a:pt x="235458" y="124968"/>
                </a:lnTo>
                <a:close/>
              </a:path>
              <a:path w="317500" h="430530">
                <a:moveTo>
                  <a:pt x="235458" y="315468"/>
                </a:moveTo>
                <a:lnTo>
                  <a:pt x="230886" y="310896"/>
                </a:lnTo>
                <a:lnTo>
                  <a:pt x="230886" y="315468"/>
                </a:lnTo>
                <a:lnTo>
                  <a:pt x="235458" y="315468"/>
                </a:lnTo>
                <a:close/>
              </a:path>
              <a:path w="317500" h="430530">
                <a:moveTo>
                  <a:pt x="235458" y="394335"/>
                </a:moveTo>
                <a:lnTo>
                  <a:pt x="235458" y="315468"/>
                </a:lnTo>
                <a:lnTo>
                  <a:pt x="230886" y="315468"/>
                </a:lnTo>
                <a:lnTo>
                  <a:pt x="230886" y="430530"/>
                </a:lnTo>
                <a:lnTo>
                  <a:pt x="231647" y="428628"/>
                </a:lnTo>
                <a:lnTo>
                  <a:pt x="231647" y="403860"/>
                </a:lnTo>
                <a:lnTo>
                  <a:pt x="235458" y="394335"/>
                </a:lnTo>
                <a:close/>
              </a:path>
              <a:path w="317500" h="430530">
                <a:moveTo>
                  <a:pt x="240792" y="49530"/>
                </a:moveTo>
                <a:lnTo>
                  <a:pt x="240792" y="25146"/>
                </a:lnTo>
                <a:lnTo>
                  <a:pt x="231647" y="26670"/>
                </a:lnTo>
                <a:lnTo>
                  <a:pt x="240792" y="49530"/>
                </a:lnTo>
                <a:close/>
              </a:path>
              <a:path w="317500" h="430530">
                <a:moveTo>
                  <a:pt x="240792" y="124968"/>
                </a:moveTo>
                <a:lnTo>
                  <a:pt x="240792" y="49530"/>
                </a:lnTo>
                <a:lnTo>
                  <a:pt x="231647" y="26670"/>
                </a:lnTo>
                <a:lnTo>
                  <a:pt x="231647" y="115062"/>
                </a:lnTo>
                <a:lnTo>
                  <a:pt x="235458" y="115062"/>
                </a:lnTo>
                <a:lnTo>
                  <a:pt x="235458" y="124968"/>
                </a:lnTo>
                <a:lnTo>
                  <a:pt x="240792" y="124968"/>
                </a:lnTo>
                <a:close/>
              </a:path>
              <a:path w="317500" h="430530">
                <a:moveTo>
                  <a:pt x="307848" y="238465"/>
                </a:moveTo>
                <a:lnTo>
                  <a:pt x="307848" y="217170"/>
                </a:lnTo>
                <a:lnTo>
                  <a:pt x="307086" y="215265"/>
                </a:lnTo>
                <a:lnTo>
                  <a:pt x="231647" y="403860"/>
                </a:lnTo>
                <a:lnTo>
                  <a:pt x="240669" y="406115"/>
                </a:lnTo>
                <a:lnTo>
                  <a:pt x="307848" y="238465"/>
                </a:lnTo>
                <a:close/>
              </a:path>
              <a:path w="317500" h="430530">
                <a:moveTo>
                  <a:pt x="240669" y="406115"/>
                </a:moveTo>
                <a:lnTo>
                  <a:pt x="231647" y="403860"/>
                </a:lnTo>
                <a:lnTo>
                  <a:pt x="231647" y="428628"/>
                </a:lnTo>
                <a:lnTo>
                  <a:pt x="240669" y="406115"/>
                </a:lnTo>
                <a:close/>
              </a:path>
              <a:path w="317500" h="430530">
                <a:moveTo>
                  <a:pt x="240792" y="406146"/>
                </a:moveTo>
                <a:lnTo>
                  <a:pt x="240792" y="405808"/>
                </a:lnTo>
                <a:lnTo>
                  <a:pt x="240669" y="406115"/>
                </a:lnTo>
                <a:close/>
              </a:path>
              <a:path w="317500" h="430530">
                <a:moveTo>
                  <a:pt x="307848" y="217170"/>
                </a:moveTo>
                <a:lnTo>
                  <a:pt x="307848" y="213360"/>
                </a:lnTo>
                <a:lnTo>
                  <a:pt x="307086" y="215265"/>
                </a:lnTo>
                <a:lnTo>
                  <a:pt x="307848" y="217170"/>
                </a:lnTo>
                <a:close/>
              </a:path>
            </a:pathLst>
          </a:custGeom>
          <a:solidFill>
            <a:srgbClr val="5959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8" name="object 55">
            <a:extLst>
              <a:ext uri="{FF2B5EF4-FFF2-40B4-BE49-F238E27FC236}">
                <a16:creationId xmlns:a16="http://schemas.microsoft.com/office/drawing/2014/main" id="{34726E21-8C8D-470E-9B85-F6E933768E84}"/>
              </a:ext>
            </a:extLst>
          </p:cNvPr>
          <p:cNvSpPr/>
          <p:nvPr/>
        </p:nvSpPr>
        <p:spPr>
          <a:xfrm>
            <a:off x="5944973" y="2167678"/>
            <a:ext cx="304800" cy="381000"/>
          </a:xfrm>
          <a:custGeom>
            <a:avLst/>
            <a:gdLst/>
            <a:ahLst/>
            <a:cxnLst/>
            <a:rect l="l" t="t" r="r" b="b"/>
            <a:pathLst>
              <a:path w="304800" h="381000">
                <a:moveTo>
                  <a:pt x="228600" y="285750"/>
                </a:moveTo>
                <a:lnTo>
                  <a:pt x="228600" y="95249"/>
                </a:lnTo>
                <a:lnTo>
                  <a:pt x="0" y="95250"/>
                </a:lnTo>
                <a:lnTo>
                  <a:pt x="38100" y="190500"/>
                </a:lnTo>
                <a:lnTo>
                  <a:pt x="38100" y="285750"/>
                </a:lnTo>
                <a:lnTo>
                  <a:pt x="228600" y="285750"/>
                </a:lnTo>
                <a:close/>
              </a:path>
              <a:path w="304800" h="381000">
                <a:moveTo>
                  <a:pt x="38100" y="285750"/>
                </a:moveTo>
                <a:lnTo>
                  <a:pt x="38100" y="190500"/>
                </a:lnTo>
                <a:lnTo>
                  <a:pt x="0" y="285750"/>
                </a:lnTo>
                <a:lnTo>
                  <a:pt x="38100" y="285750"/>
                </a:lnTo>
                <a:close/>
              </a:path>
              <a:path w="304800" h="381000">
                <a:moveTo>
                  <a:pt x="304800" y="190499"/>
                </a:moveTo>
                <a:lnTo>
                  <a:pt x="228600" y="0"/>
                </a:lnTo>
                <a:lnTo>
                  <a:pt x="228600" y="381000"/>
                </a:lnTo>
                <a:lnTo>
                  <a:pt x="304800" y="190499"/>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9" name="object 56">
            <a:extLst>
              <a:ext uri="{FF2B5EF4-FFF2-40B4-BE49-F238E27FC236}">
                <a16:creationId xmlns:a16="http://schemas.microsoft.com/office/drawing/2014/main" id="{EC366132-49A4-45E4-8471-9A68049838BD}"/>
              </a:ext>
            </a:extLst>
          </p:cNvPr>
          <p:cNvSpPr/>
          <p:nvPr/>
        </p:nvSpPr>
        <p:spPr>
          <a:xfrm>
            <a:off x="5938115" y="2142533"/>
            <a:ext cx="317500" cy="430530"/>
          </a:xfrm>
          <a:custGeom>
            <a:avLst/>
            <a:gdLst/>
            <a:ahLst/>
            <a:cxnLst/>
            <a:rect l="l" t="t" r="r" b="b"/>
            <a:pathLst>
              <a:path w="317500" h="430530">
                <a:moveTo>
                  <a:pt x="235458" y="115062"/>
                </a:moveTo>
                <a:lnTo>
                  <a:pt x="0" y="115062"/>
                </a:lnTo>
                <a:lnTo>
                  <a:pt x="6858" y="132080"/>
                </a:lnTo>
                <a:lnTo>
                  <a:pt x="6858" y="124968"/>
                </a:lnTo>
                <a:lnTo>
                  <a:pt x="11430" y="118110"/>
                </a:lnTo>
                <a:lnTo>
                  <a:pt x="14162" y="124967"/>
                </a:lnTo>
                <a:lnTo>
                  <a:pt x="230886" y="124968"/>
                </a:lnTo>
                <a:lnTo>
                  <a:pt x="230886" y="120396"/>
                </a:lnTo>
                <a:lnTo>
                  <a:pt x="235458" y="115062"/>
                </a:lnTo>
                <a:close/>
              </a:path>
              <a:path w="317500" h="430530">
                <a:moveTo>
                  <a:pt x="41148" y="238416"/>
                </a:moveTo>
                <a:lnTo>
                  <a:pt x="41148" y="217170"/>
                </a:lnTo>
                <a:lnTo>
                  <a:pt x="40380" y="215265"/>
                </a:lnTo>
                <a:lnTo>
                  <a:pt x="0" y="315468"/>
                </a:lnTo>
                <a:lnTo>
                  <a:pt x="6858" y="315468"/>
                </a:lnTo>
                <a:lnTo>
                  <a:pt x="6858" y="305562"/>
                </a:lnTo>
                <a:lnTo>
                  <a:pt x="14184" y="305562"/>
                </a:lnTo>
                <a:lnTo>
                  <a:pt x="41148" y="238416"/>
                </a:lnTo>
                <a:close/>
              </a:path>
              <a:path w="317500" h="430530">
                <a:moveTo>
                  <a:pt x="14162" y="124968"/>
                </a:moveTo>
                <a:lnTo>
                  <a:pt x="11430" y="118110"/>
                </a:lnTo>
                <a:lnTo>
                  <a:pt x="6858" y="124968"/>
                </a:lnTo>
                <a:lnTo>
                  <a:pt x="14162" y="124968"/>
                </a:lnTo>
                <a:close/>
              </a:path>
              <a:path w="317500" h="430530">
                <a:moveTo>
                  <a:pt x="50292" y="215646"/>
                </a:moveTo>
                <a:lnTo>
                  <a:pt x="14184" y="125022"/>
                </a:lnTo>
                <a:lnTo>
                  <a:pt x="6858" y="124968"/>
                </a:lnTo>
                <a:lnTo>
                  <a:pt x="6858" y="132080"/>
                </a:lnTo>
                <a:lnTo>
                  <a:pt x="40380" y="215265"/>
                </a:lnTo>
                <a:lnTo>
                  <a:pt x="41148" y="213360"/>
                </a:lnTo>
                <a:lnTo>
                  <a:pt x="41148" y="238416"/>
                </a:lnTo>
                <a:lnTo>
                  <a:pt x="50292" y="215646"/>
                </a:lnTo>
                <a:close/>
              </a:path>
              <a:path w="317500" h="430530">
                <a:moveTo>
                  <a:pt x="14184" y="305562"/>
                </a:moveTo>
                <a:lnTo>
                  <a:pt x="6858" y="305562"/>
                </a:lnTo>
                <a:lnTo>
                  <a:pt x="11430" y="312420"/>
                </a:lnTo>
                <a:lnTo>
                  <a:pt x="14184" y="305562"/>
                </a:lnTo>
                <a:close/>
              </a:path>
              <a:path w="317500" h="430530">
                <a:moveTo>
                  <a:pt x="240792" y="380999"/>
                </a:moveTo>
                <a:lnTo>
                  <a:pt x="240792" y="305562"/>
                </a:lnTo>
                <a:lnTo>
                  <a:pt x="14162" y="305615"/>
                </a:lnTo>
                <a:lnTo>
                  <a:pt x="11430" y="312420"/>
                </a:lnTo>
                <a:lnTo>
                  <a:pt x="6858" y="305562"/>
                </a:lnTo>
                <a:lnTo>
                  <a:pt x="6858" y="315468"/>
                </a:lnTo>
                <a:lnTo>
                  <a:pt x="230886" y="315468"/>
                </a:lnTo>
                <a:lnTo>
                  <a:pt x="230886" y="310896"/>
                </a:lnTo>
                <a:lnTo>
                  <a:pt x="235458" y="315468"/>
                </a:lnTo>
                <a:lnTo>
                  <a:pt x="235458" y="394335"/>
                </a:lnTo>
                <a:lnTo>
                  <a:pt x="240792" y="380999"/>
                </a:lnTo>
                <a:close/>
              </a:path>
              <a:path w="317500" h="430530">
                <a:moveTo>
                  <a:pt x="41148" y="217170"/>
                </a:moveTo>
                <a:lnTo>
                  <a:pt x="41148" y="213360"/>
                </a:lnTo>
                <a:lnTo>
                  <a:pt x="40380" y="215265"/>
                </a:lnTo>
                <a:lnTo>
                  <a:pt x="41148" y="217170"/>
                </a:lnTo>
                <a:close/>
              </a:path>
              <a:path w="317500" h="430530">
                <a:moveTo>
                  <a:pt x="316992" y="215646"/>
                </a:moveTo>
                <a:lnTo>
                  <a:pt x="230886" y="0"/>
                </a:lnTo>
                <a:lnTo>
                  <a:pt x="230886" y="115062"/>
                </a:lnTo>
                <a:lnTo>
                  <a:pt x="231647" y="115062"/>
                </a:lnTo>
                <a:lnTo>
                  <a:pt x="231647" y="26670"/>
                </a:lnTo>
                <a:lnTo>
                  <a:pt x="240792" y="25146"/>
                </a:lnTo>
                <a:lnTo>
                  <a:pt x="240792" y="49530"/>
                </a:lnTo>
                <a:lnTo>
                  <a:pt x="307086" y="215265"/>
                </a:lnTo>
                <a:lnTo>
                  <a:pt x="307848" y="213360"/>
                </a:lnTo>
                <a:lnTo>
                  <a:pt x="307848" y="238465"/>
                </a:lnTo>
                <a:lnTo>
                  <a:pt x="316992" y="215646"/>
                </a:lnTo>
                <a:close/>
              </a:path>
              <a:path w="317500" h="430530">
                <a:moveTo>
                  <a:pt x="235458" y="124968"/>
                </a:moveTo>
                <a:lnTo>
                  <a:pt x="235458" y="115062"/>
                </a:lnTo>
                <a:lnTo>
                  <a:pt x="230886" y="120396"/>
                </a:lnTo>
                <a:lnTo>
                  <a:pt x="230886" y="124968"/>
                </a:lnTo>
                <a:lnTo>
                  <a:pt x="235458" y="124968"/>
                </a:lnTo>
                <a:close/>
              </a:path>
              <a:path w="317500" h="430530">
                <a:moveTo>
                  <a:pt x="235458" y="315468"/>
                </a:moveTo>
                <a:lnTo>
                  <a:pt x="230886" y="310896"/>
                </a:lnTo>
                <a:lnTo>
                  <a:pt x="230886" y="315468"/>
                </a:lnTo>
                <a:lnTo>
                  <a:pt x="235458" y="315468"/>
                </a:lnTo>
                <a:close/>
              </a:path>
              <a:path w="317500" h="430530">
                <a:moveTo>
                  <a:pt x="235458" y="394335"/>
                </a:moveTo>
                <a:lnTo>
                  <a:pt x="235458" y="315468"/>
                </a:lnTo>
                <a:lnTo>
                  <a:pt x="230886" y="315468"/>
                </a:lnTo>
                <a:lnTo>
                  <a:pt x="230886" y="430530"/>
                </a:lnTo>
                <a:lnTo>
                  <a:pt x="231647" y="428628"/>
                </a:lnTo>
                <a:lnTo>
                  <a:pt x="231647" y="403860"/>
                </a:lnTo>
                <a:lnTo>
                  <a:pt x="235458" y="394335"/>
                </a:lnTo>
                <a:close/>
              </a:path>
              <a:path w="317500" h="430530">
                <a:moveTo>
                  <a:pt x="240792" y="49530"/>
                </a:moveTo>
                <a:lnTo>
                  <a:pt x="240792" y="25146"/>
                </a:lnTo>
                <a:lnTo>
                  <a:pt x="231647" y="26670"/>
                </a:lnTo>
                <a:lnTo>
                  <a:pt x="240792" y="49530"/>
                </a:lnTo>
                <a:close/>
              </a:path>
              <a:path w="317500" h="430530">
                <a:moveTo>
                  <a:pt x="240792" y="124968"/>
                </a:moveTo>
                <a:lnTo>
                  <a:pt x="240792" y="49530"/>
                </a:lnTo>
                <a:lnTo>
                  <a:pt x="231647" y="26670"/>
                </a:lnTo>
                <a:lnTo>
                  <a:pt x="231647" y="115062"/>
                </a:lnTo>
                <a:lnTo>
                  <a:pt x="235458" y="115062"/>
                </a:lnTo>
                <a:lnTo>
                  <a:pt x="235458" y="124968"/>
                </a:lnTo>
                <a:lnTo>
                  <a:pt x="240792" y="124968"/>
                </a:lnTo>
                <a:close/>
              </a:path>
              <a:path w="317500" h="430530">
                <a:moveTo>
                  <a:pt x="307848" y="238465"/>
                </a:moveTo>
                <a:lnTo>
                  <a:pt x="307848" y="217170"/>
                </a:lnTo>
                <a:lnTo>
                  <a:pt x="307086" y="215265"/>
                </a:lnTo>
                <a:lnTo>
                  <a:pt x="231647" y="403860"/>
                </a:lnTo>
                <a:lnTo>
                  <a:pt x="240669" y="406115"/>
                </a:lnTo>
                <a:lnTo>
                  <a:pt x="307848" y="238465"/>
                </a:lnTo>
                <a:close/>
              </a:path>
              <a:path w="317500" h="430530">
                <a:moveTo>
                  <a:pt x="240669" y="406115"/>
                </a:moveTo>
                <a:lnTo>
                  <a:pt x="231647" y="403860"/>
                </a:lnTo>
                <a:lnTo>
                  <a:pt x="231647" y="428628"/>
                </a:lnTo>
                <a:lnTo>
                  <a:pt x="240669" y="406115"/>
                </a:lnTo>
                <a:close/>
              </a:path>
              <a:path w="317500" h="430530">
                <a:moveTo>
                  <a:pt x="240792" y="406146"/>
                </a:moveTo>
                <a:lnTo>
                  <a:pt x="240792" y="405808"/>
                </a:lnTo>
                <a:lnTo>
                  <a:pt x="240669" y="406115"/>
                </a:lnTo>
                <a:close/>
              </a:path>
              <a:path w="317500" h="430530">
                <a:moveTo>
                  <a:pt x="307848" y="217170"/>
                </a:moveTo>
                <a:lnTo>
                  <a:pt x="307848" y="213360"/>
                </a:lnTo>
                <a:lnTo>
                  <a:pt x="307086" y="215265"/>
                </a:lnTo>
                <a:lnTo>
                  <a:pt x="307848" y="217170"/>
                </a:lnTo>
                <a:close/>
              </a:path>
            </a:pathLst>
          </a:custGeom>
          <a:solidFill>
            <a:srgbClr val="59595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1" name="object 61">
            <a:extLst>
              <a:ext uri="{FF2B5EF4-FFF2-40B4-BE49-F238E27FC236}">
                <a16:creationId xmlns:a16="http://schemas.microsoft.com/office/drawing/2014/main" id="{6205CFE1-BEDB-4D2F-AACD-68CE8637D38F}"/>
              </a:ext>
            </a:extLst>
          </p:cNvPr>
          <p:cNvSpPr txBox="1"/>
          <p:nvPr/>
        </p:nvSpPr>
        <p:spPr>
          <a:xfrm>
            <a:off x="1334365" y="3629448"/>
            <a:ext cx="152400"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1" i="0" u="none" strike="noStrike" kern="1200" cap="none" spc="-5" normalizeH="0" baseline="0" noProof="0" dirty="0">
                <a:ln>
                  <a:noFill/>
                </a:ln>
                <a:effectLst/>
                <a:uLnTx/>
                <a:uFillTx/>
                <a:ea typeface="+mn-ea"/>
                <a:cs typeface="Corbel"/>
              </a:rPr>
              <a:t>2</a:t>
            </a:r>
            <a:endParaRPr kumimoji="0" sz="2000" b="0" i="0" u="none" strike="noStrike" kern="1200" cap="none" spc="0" normalizeH="0" baseline="0" noProof="0" dirty="0">
              <a:ln>
                <a:noFill/>
              </a:ln>
              <a:effectLst/>
              <a:uLnTx/>
              <a:uFillTx/>
              <a:ea typeface="+mn-ea"/>
              <a:cs typeface="Corbel"/>
            </a:endParaRPr>
          </a:p>
        </p:txBody>
      </p:sp>
      <p:sp>
        <p:nvSpPr>
          <p:cNvPr id="52" name="object 63">
            <a:extLst>
              <a:ext uri="{FF2B5EF4-FFF2-40B4-BE49-F238E27FC236}">
                <a16:creationId xmlns:a16="http://schemas.microsoft.com/office/drawing/2014/main" id="{C212C624-C73B-46B9-A084-513018C0D37D}"/>
              </a:ext>
            </a:extLst>
          </p:cNvPr>
          <p:cNvSpPr txBox="1"/>
          <p:nvPr/>
        </p:nvSpPr>
        <p:spPr>
          <a:xfrm>
            <a:off x="34647" y="4883566"/>
            <a:ext cx="6234430" cy="228268"/>
          </a:xfrm>
          <a:prstGeom prst="rect">
            <a:avLst/>
          </a:prstGeom>
          <a:solidFill>
            <a:srgbClr val="818E9F"/>
          </a:solidFill>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ea typeface="+mn-ea"/>
                <a:cs typeface="Corbel"/>
              </a:rPr>
              <a:t>RFID on</a:t>
            </a:r>
            <a:r>
              <a:rPr kumimoji="0" sz="1400" b="0" i="0" u="none" strike="noStrike" kern="1200" cap="none" spc="-70" normalizeH="0" baseline="0" noProof="0" dirty="0">
                <a:ln>
                  <a:noFill/>
                </a:ln>
                <a:solidFill>
                  <a:srgbClr val="FFFFFF"/>
                </a:solidFill>
                <a:effectLst/>
                <a:uLnTx/>
                <a:uFillTx/>
                <a:ea typeface="+mn-ea"/>
                <a:cs typeface="Corbel"/>
              </a:rPr>
              <a:t> </a:t>
            </a:r>
            <a:r>
              <a:rPr kumimoji="0" sz="1400" b="0" i="0" u="none" strike="noStrike" kern="1200" cap="none" spc="-10" normalizeH="0" baseline="0" noProof="0" dirty="0">
                <a:ln>
                  <a:noFill/>
                </a:ln>
                <a:solidFill>
                  <a:srgbClr val="FFFFFF"/>
                </a:solidFill>
                <a:effectLst/>
                <a:uLnTx/>
                <a:uFillTx/>
                <a:ea typeface="+mn-ea"/>
                <a:cs typeface="Corbel"/>
              </a:rPr>
              <a:t>Pallet</a:t>
            </a:r>
            <a:endParaRPr kumimoji="0" sz="1400" b="0" i="0" u="none" strike="noStrike" kern="1200" cap="none" spc="0" normalizeH="0" baseline="0" noProof="0">
              <a:ln>
                <a:noFill/>
              </a:ln>
              <a:solidFill>
                <a:prstClr val="black"/>
              </a:solidFill>
              <a:effectLst/>
              <a:uLnTx/>
              <a:uFillTx/>
              <a:ea typeface="+mn-ea"/>
              <a:cs typeface="Corbel"/>
            </a:endParaRPr>
          </a:p>
        </p:txBody>
      </p:sp>
      <p:sp>
        <p:nvSpPr>
          <p:cNvPr id="53" name="object 65">
            <a:extLst>
              <a:ext uri="{FF2B5EF4-FFF2-40B4-BE49-F238E27FC236}">
                <a16:creationId xmlns:a16="http://schemas.microsoft.com/office/drawing/2014/main" id="{82408FD3-6BC0-4188-9685-0D1B1297850A}"/>
              </a:ext>
            </a:extLst>
          </p:cNvPr>
          <p:cNvSpPr txBox="1"/>
          <p:nvPr/>
        </p:nvSpPr>
        <p:spPr>
          <a:xfrm>
            <a:off x="775312" y="5169578"/>
            <a:ext cx="7051040" cy="225062"/>
          </a:xfrm>
          <a:prstGeom prst="rect">
            <a:avLst/>
          </a:prstGeom>
          <a:solidFill>
            <a:srgbClr val="818E9F"/>
          </a:solidFill>
        </p:spPr>
        <p:txBody>
          <a:bodyPr vert="horz" wrap="square" lIns="0" tIns="9525" rIns="0" bIns="0" rtlCol="0">
            <a:spAutoFit/>
          </a:bodyPr>
          <a:lstStyle/>
          <a:p>
            <a:pPr marL="0" marR="0" lvl="0" indent="0" algn="ctr" defTabSz="914400" rtl="0" eaLnBrk="1" fontAlgn="auto" latinLnBrk="0" hangingPunct="1">
              <a:lnSpc>
                <a:spcPct val="100000"/>
              </a:lnSpc>
              <a:spcBef>
                <a:spcPts val="7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ea typeface="+mn-ea"/>
                <a:cs typeface="Corbel"/>
              </a:rPr>
              <a:t>RFID on</a:t>
            </a:r>
            <a:r>
              <a:rPr kumimoji="0" sz="1400" b="0" i="0" u="none" strike="noStrike" kern="1200" cap="none" spc="-125" normalizeH="0" baseline="0" noProof="0" dirty="0">
                <a:ln>
                  <a:noFill/>
                </a:ln>
                <a:solidFill>
                  <a:srgbClr val="FFFFFF"/>
                </a:solidFill>
                <a:effectLst/>
                <a:uLnTx/>
                <a:uFillTx/>
                <a:ea typeface="+mn-ea"/>
                <a:cs typeface="Corbel"/>
              </a:rPr>
              <a:t> </a:t>
            </a:r>
            <a:r>
              <a:rPr kumimoji="0" sz="1400" b="0" i="0" u="none" strike="noStrike" kern="1200" cap="none" spc="-10" normalizeH="0" baseline="0" noProof="0" dirty="0">
                <a:ln>
                  <a:noFill/>
                </a:ln>
                <a:solidFill>
                  <a:srgbClr val="FFFFFF"/>
                </a:solidFill>
                <a:effectLst/>
                <a:uLnTx/>
                <a:uFillTx/>
                <a:ea typeface="+mn-ea"/>
                <a:cs typeface="Corbel"/>
              </a:rPr>
              <a:t>Carton</a:t>
            </a:r>
            <a:endParaRPr kumimoji="0" sz="1400" b="0" i="0" u="none" strike="noStrike" kern="1200" cap="none" spc="0" normalizeH="0" baseline="0" noProof="0">
              <a:ln>
                <a:noFill/>
              </a:ln>
              <a:solidFill>
                <a:prstClr val="black"/>
              </a:solidFill>
              <a:effectLst/>
              <a:uLnTx/>
              <a:uFillTx/>
              <a:ea typeface="+mn-ea"/>
              <a:cs typeface="Corbel"/>
            </a:endParaRPr>
          </a:p>
        </p:txBody>
      </p:sp>
      <p:sp>
        <p:nvSpPr>
          <p:cNvPr id="54" name="object 67">
            <a:extLst>
              <a:ext uri="{FF2B5EF4-FFF2-40B4-BE49-F238E27FC236}">
                <a16:creationId xmlns:a16="http://schemas.microsoft.com/office/drawing/2014/main" id="{8DD20B4A-06EF-4F4D-A4E1-3875A41F4344}"/>
              </a:ext>
            </a:extLst>
          </p:cNvPr>
          <p:cNvSpPr txBox="1"/>
          <p:nvPr/>
        </p:nvSpPr>
        <p:spPr>
          <a:xfrm>
            <a:off x="4173894" y="5472191"/>
            <a:ext cx="4799965" cy="237244"/>
          </a:xfrm>
          <a:prstGeom prst="rect">
            <a:avLst/>
          </a:prstGeom>
          <a:solidFill>
            <a:srgbClr val="818E9F"/>
          </a:solidFill>
        </p:spPr>
        <p:txBody>
          <a:bodyPr vert="horz" wrap="square" lIns="0" tIns="21590" rIns="0" bIns="0" rtlCol="0">
            <a:spAutoFit/>
          </a:bodyPr>
          <a:lstStyle/>
          <a:p>
            <a:pPr marL="0" marR="0" lvl="0" indent="0" algn="ctr" defTabSz="914400" rtl="0" eaLnBrk="1" fontAlgn="auto" latinLnBrk="0" hangingPunct="1">
              <a:lnSpc>
                <a:spcPct val="100000"/>
              </a:lnSpc>
              <a:spcBef>
                <a:spcPts val="17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ea typeface="+mn-ea"/>
                <a:cs typeface="Corbel"/>
              </a:rPr>
              <a:t>RFID on</a:t>
            </a:r>
            <a:r>
              <a:rPr kumimoji="0" sz="1400" b="0" i="0" u="none" strike="noStrike" kern="1200" cap="none" spc="-75" normalizeH="0" baseline="0" noProof="0" dirty="0">
                <a:ln>
                  <a:noFill/>
                </a:ln>
                <a:solidFill>
                  <a:srgbClr val="FFFFFF"/>
                </a:solidFill>
                <a:effectLst/>
                <a:uLnTx/>
                <a:uFillTx/>
                <a:ea typeface="+mn-ea"/>
                <a:cs typeface="Corbel"/>
              </a:rPr>
              <a:t> </a:t>
            </a:r>
            <a:r>
              <a:rPr kumimoji="0" sz="1400" b="0" i="0" u="none" strike="noStrike" kern="1200" cap="none" spc="-5" normalizeH="0" baseline="0" noProof="0" dirty="0">
                <a:ln>
                  <a:noFill/>
                </a:ln>
                <a:solidFill>
                  <a:srgbClr val="FFFFFF"/>
                </a:solidFill>
                <a:effectLst/>
                <a:uLnTx/>
                <a:uFillTx/>
                <a:ea typeface="+mn-ea"/>
                <a:cs typeface="Corbel"/>
              </a:rPr>
              <a:t>Item</a:t>
            </a:r>
            <a:endParaRPr kumimoji="0" sz="1400" b="0" i="0" u="none" strike="noStrike" kern="1200" cap="none" spc="0" normalizeH="0" baseline="0" noProof="0">
              <a:ln>
                <a:noFill/>
              </a:ln>
              <a:solidFill>
                <a:prstClr val="black"/>
              </a:solidFill>
              <a:effectLst/>
              <a:uLnTx/>
              <a:uFillTx/>
              <a:ea typeface="+mn-ea"/>
              <a:cs typeface="Corbel"/>
            </a:endParaRPr>
          </a:p>
        </p:txBody>
      </p:sp>
      <p:sp>
        <p:nvSpPr>
          <p:cNvPr id="55" name="object 27">
            <a:extLst>
              <a:ext uri="{FF2B5EF4-FFF2-40B4-BE49-F238E27FC236}">
                <a16:creationId xmlns:a16="http://schemas.microsoft.com/office/drawing/2014/main" id="{8485CF3D-2346-47E0-AF89-FFC39A9BE594}"/>
              </a:ext>
            </a:extLst>
          </p:cNvPr>
          <p:cNvSpPr/>
          <p:nvPr/>
        </p:nvSpPr>
        <p:spPr>
          <a:xfrm>
            <a:off x="5036670" y="4600744"/>
            <a:ext cx="96266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Shipping</a:t>
            </a:r>
            <a:endParaRPr kumimoji="0" sz="1100" b="1" i="0" u="none" strike="noStrike" kern="1200" cap="none" spc="0" normalizeH="0" baseline="0" noProof="0" dirty="0">
              <a:ln>
                <a:noFill/>
              </a:ln>
              <a:solidFill>
                <a:prstClr val="black"/>
              </a:solidFill>
              <a:effectLst/>
              <a:uLnTx/>
              <a:uFillTx/>
              <a:ea typeface="+mn-ea"/>
              <a:cs typeface="+mn-cs"/>
            </a:endParaRPr>
          </a:p>
        </p:txBody>
      </p:sp>
      <p:sp>
        <p:nvSpPr>
          <p:cNvPr id="56" name="object 27">
            <a:extLst>
              <a:ext uri="{FF2B5EF4-FFF2-40B4-BE49-F238E27FC236}">
                <a16:creationId xmlns:a16="http://schemas.microsoft.com/office/drawing/2014/main" id="{840FCCB6-CDC3-4791-AEE9-2F72F438AAF6}"/>
              </a:ext>
            </a:extLst>
          </p:cNvPr>
          <p:cNvSpPr/>
          <p:nvPr/>
        </p:nvSpPr>
        <p:spPr>
          <a:xfrm>
            <a:off x="3985872" y="4600744"/>
            <a:ext cx="96266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Repackaging</a:t>
            </a:r>
            <a:endParaRPr kumimoji="0" sz="1100" b="1" i="0" u="none" strike="noStrike" kern="1200" cap="none" spc="0" normalizeH="0" baseline="0" noProof="0" dirty="0">
              <a:ln>
                <a:noFill/>
              </a:ln>
              <a:solidFill>
                <a:prstClr val="black"/>
              </a:solidFill>
              <a:effectLst/>
              <a:uLnTx/>
              <a:uFillTx/>
              <a:ea typeface="+mn-ea"/>
              <a:cs typeface="+mn-cs"/>
            </a:endParaRPr>
          </a:p>
        </p:txBody>
      </p:sp>
      <p:sp>
        <p:nvSpPr>
          <p:cNvPr id="57" name="object 27">
            <a:extLst>
              <a:ext uri="{FF2B5EF4-FFF2-40B4-BE49-F238E27FC236}">
                <a16:creationId xmlns:a16="http://schemas.microsoft.com/office/drawing/2014/main" id="{A79C3EB5-AF36-49FE-A1B9-C8E7279C31D0}"/>
              </a:ext>
            </a:extLst>
          </p:cNvPr>
          <p:cNvSpPr/>
          <p:nvPr/>
        </p:nvSpPr>
        <p:spPr>
          <a:xfrm>
            <a:off x="2935074" y="4600744"/>
            <a:ext cx="96266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Receiving</a:t>
            </a:r>
            <a:endParaRPr kumimoji="0" sz="1100" b="1" i="0" u="none" strike="noStrike" kern="1200" cap="none" spc="0" normalizeH="0" baseline="0" noProof="0" dirty="0">
              <a:ln>
                <a:noFill/>
              </a:ln>
              <a:solidFill>
                <a:prstClr val="black"/>
              </a:solidFill>
              <a:effectLst/>
              <a:uLnTx/>
              <a:uFillTx/>
              <a:ea typeface="+mn-ea"/>
              <a:cs typeface="+mn-cs"/>
            </a:endParaRPr>
          </a:p>
        </p:txBody>
      </p:sp>
      <p:sp>
        <p:nvSpPr>
          <p:cNvPr id="58" name="object 27">
            <a:extLst>
              <a:ext uri="{FF2B5EF4-FFF2-40B4-BE49-F238E27FC236}">
                <a16:creationId xmlns:a16="http://schemas.microsoft.com/office/drawing/2014/main" id="{DD2E8FD0-F690-4DBC-A3EC-63FBE15FFE45}"/>
              </a:ext>
            </a:extLst>
          </p:cNvPr>
          <p:cNvSpPr/>
          <p:nvPr/>
        </p:nvSpPr>
        <p:spPr>
          <a:xfrm>
            <a:off x="1916443" y="4600744"/>
            <a:ext cx="96266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Shipping</a:t>
            </a:r>
            <a:endParaRPr kumimoji="0" sz="1100" b="1" i="0" u="none" strike="noStrike" kern="1200" cap="none" spc="0" normalizeH="0" baseline="0" noProof="0" dirty="0">
              <a:ln>
                <a:noFill/>
              </a:ln>
              <a:solidFill>
                <a:prstClr val="black"/>
              </a:solidFill>
              <a:effectLst/>
              <a:uLnTx/>
              <a:uFillTx/>
              <a:ea typeface="+mn-ea"/>
              <a:cs typeface="+mn-cs"/>
            </a:endParaRPr>
          </a:p>
        </p:txBody>
      </p:sp>
      <p:sp>
        <p:nvSpPr>
          <p:cNvPr id="59" name="object 27">
            <a:extLst>
              <a:ext uri="{FF2B5EF4-FFF2-40B4-BE49-F238E27FC236}">
                <a16:creationId xmlns:a16="http://schemas.microsoft.com/office/drawing/2014/main" id="{BD2BCEA3-061A-4E47-9BB8-67C6D38B221E}"/>
              </a:ext>
            </a:extLst>
          </p:cNvPr>
          <p:cNvSpPr/>
          <p:nvPr/>
        </p:nvSpPr>
        <p:spPr>
          <a:xfrm>
            <a:off x="1054483" y="4600744"/>
            <a:ext cx="736220" cy="261620"/>
          </a:xfrm>
          <a:custGeom>
            <a:avLst/>
            <a:gdLst/>
            <a:ahLst/>
            <a:cxnLst/>
            <a:rect l="l" t="t" r="r" b="b"/>
            <a:pathLst>
              <a:path w="962659" h="261620">
                <a:moveTo>
                  <a:pt x="0" y="0"/>
                </a:moveTo>
                <a:lnTo>
                  <a:pt x="0" y="261365"/>
                </a:lnTo>
                <a:lnTo>
                  <a:pt x="962405" y="261365"/>
                </a:lnTo>
                <a:lnTo>
                  <a:pt x="962405" y="0"/>
                </a:lnTo>
                <a:lnTo>
                  <a:pt x="0" y="0"/>
                </a:lnTo>
                <a:close/>
              </a:path>
            </a:pathLst>
          </a:custGeom>
          <a:solidFill>
            <a:srgbClr val="FFFFFF"/>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F/G</a:t>
            </a:r>
            <a:endParaRPr kumimoji="0" sz="1100" b="1" i="0" u="none" strike="noStrike" kern="1200" cap="none" spc="0" normalizeH="0" baseline="0" noProof="0" dirty="0">
              <a:ln>
                <a:noFill/>
              </a:ln>
              <a:solidFill>
                <a:prstClr val="black"/>
              </a:solidFill>
              <a:effectLst/>
              <a:uLnTx/>
              <a:uFillTx/>
              <a:ea typeface="+mn-ea"/>
              <a:cs typeface="+mn-cs"/>
            </a:endParaRPr>
          </a:p>
        </p:txBody>
      </p:sp>
      <p:grpSp>
        <p:nvGrpSpPr>
          <p:cNvPr id="76" name="Group 75">
            <a:extLst>
              <a:ext uri="{FF2B5EF4-FFF2-40B4-BE49-F238E27FC236}">
                <a16:creationId xmlns:a16="http://schemas.microsoft.com/office/drawing/2014/main" id="{CB83DB89-C46E-40DB-8915-A94DA8898BEB}"/>
              </a:ext>
            </a:extLst>
          </p:cNvPr>
          <p:cNvGrpSpPr/>
          <p:nvPr/>
        </p:nvGrpSpPr>
        <p:grpSpPr>
          <a:xfrm>
            <a:off x="6246217" y="1627761"/>
            <a:ext cx="2895600" cy="1392689"/>
            <a:chOff x="6246217" y="1627761"/>
            <a:chExt cx="2895600" cy="1392689"/>
          </a:xfrm>
        </p:grpSpPr>
        <p:sp>
          <p:nvSpPr>
            <p:cNvPr id="72" name="object 11">
              <a:extLst>
                <a:ext uri="{FF2B5EF4-FFF2-40B4-BE49-F238E27FC236}">
                  <a16:creationId xmlns:a16="http://schemas.microsoft.com/office/drawing/2014/main" id="{A610FC99-2A80-4594-911D-1EE1D2D1CEF3}"/>
                </a:ext>
              </a:extLst>
            </p:cNvPr>
            <p:cNvSpPr txBox="1"/>
            <p:nvPr/>
          </p:nvSpPr>
          <p:spPr>
            <a:xfrm>
              <a:off x="6246217" y="1627761"/>
              <a:ext cx="2895600" cy="1392689"/>
            </a:xfrm>
            <a:prstGeom prst="rect">
              <a:avLst/>
            </a:prstGeom>
            <a:solidFill>
              <a:srgbClr val="3F49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ea typeface="+mn-ea"/>
                <a:cs typeface="Times New Roman"/>
              </a:endParaRPr>
            </a:p>
            <a:p>
              <a:pPr marL="934085" marR="0" lvl="0" indent="0" algn="l" defTabSz="914400" rtl="0" eaLnBrk="1" fontAlgn="auto" latinLnBrk="0" hangingPunct="1">
                <a:lnSpc>
                  <a:spcPct val="100000"/>
                </a:lnSpc>
                <a:spcBef>
                  <a:spcPts val="0"/>
                </a:spcBef>
                <a:spcAft>
                  <a:spcPts val="0"/>
                </a:spcAft>
                <a:buClrTx/>
                <a:buSzTx/>
                <a:buFontTx/>
                <a:buNone/>
                <a:tabLst/>
                <a:defRPr/>
              </a:pPr>
              <a:endParaRPr lang="en-US" b="1" spc="-5" dirty="0">
                <a:solidFill>
                  <a:srgbClr val="F1F1F1"/>
                </a:solidFill>
                <a:cs typeface="Corbel"/>
              </a:endParaRPr>
            </a:p>
            <a:p>
              <a:pPr marL="934085" marR="0" lvl="0" indent="0" algn="l" defTabSz="914400" rtl="0" eaLnBrk="1" fontAlgn="auto" latinLnBrk="0" hangingPunct="1">
                <a:lnSpc>
                  <a:spcPct val="100000"/>
                </a:lnSpc>
                <a:spcBef>
                  <a:spcPts val="0"/>
                </a:spcBef>
                <a:spcAft>
                  <a:spcPts val="0"/>
                </a:spcAft>
                <a:buClrTx/>
                <a:buSzTx/>
                <a:buFontTx/>
                <a:buNone/>
                <a:tabLst/>
                <a:defRPr/>
              </a:pPr>
              <a:endParaRPr lang="en-US" b="1" spc="-5" dirty="0">
                <a:solidFill>
                  <a:srgbClr val="F1F1F1"/>
                </a:solidFill>
                <a:cs typeface="Corbel"/>
              </a:endParaRPr>
            </a:p>
            <a:p>
              <a:pPr marL="934085"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Corbel"/>
              </a:endParaRPr>
            </a:p>
          </p:txBody>
        </p:sp>
        <p:sp>
          <p:nvSpPr>
            <p:cNvPr id="73" name="Rectangle 72">
              <a:extLst>
                <a:ext uri="{FF2B5EF4-FFF2-40B4-BE49-F238E27FC236}">
                  <a16:creationId xmlns:a16="http://schemas.microsoft.com/office/drawing/2014/main" id="{2C9EF19F-03C9-46ED-8DC1-A11D6D3C6F14}"/>
                </a:ext>
              </a:extLst>
            </p:cNvPr>
            <p:cNvSpPr/>
            <p:nvPr/>
          </p:nvSpPr>
          <p:spPr>
            <a:xfrm>
              <a:off x="6814052" y="1817845"/>
              <a:ext cx="1783951" cy="369332"/>
            </a:xfrm>
            <a:prstGeom prst="rect">
              <a:avLst/>
            </a:prstGeom>
          </p:spPr>
          <p:txBody>
            <a:bodyPr wrap="none">
              <a:spAutoFit/>
            </a:bodyPr>
            <a:lstStyle/>
            <a:p>
              <a:pPr lvl="0" algn="ctr" defTabSz="914400">
                <a:defRPr/>
              </a:pPr>
              <a:r>
                <a:rPr lang="en-US" b="1" spc="-5" dirty="0">
                  <a:solidFill>
                    <a:srgbClr val="F1F1F1"/>
                  </a:solidFill>
                  <a:cs typeface="Corbel"/>
                </a:rPr>
                <a:t>Retail (End-User)</a:t>
              </a:r>
            </a:p>
          </p:txBody>
        </p:sp>
        <p:sp>
          <p:nvSpPr>
            <p:cNvPr id="74" name="object 46">
              <a:extLst>
                <a:ext uri="{FF2B5EF4-FFF2-40B4-BE49-F238E27FC236}">
                  <a16:creationId xmlns:a16="http://schemas.microsoft.com/office/drawing/2014/main" id="{E1B5885F-F694-4783-BDD0-FEBF52992C0C}"/>
                </a:ext>
              </a:extLst>
            </p:cNvPr>
            <p:cNvSpPr txBox="1"/>
            <p:nvPr/>
          </p:nvSpPr>
          <p:spPr>
            <a:xfrm>
              <a:off x="6610463" y="2431130"/>
              <a:ext cx="926465" cy="3911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12700" rIns="0" bIns="0" rtlCol="0">
              <a:spAutoFit/>
            </a:bodyPr>
            <a:lstStyle/>
            <a:p>
              <a:pPr marL="193675" marR="5080" lvl="0" indent="-19431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1F1F1"/>
                  </a:solidFill>
                  <a:effectLst/>
                  <a:uLnTx/>
                  <a:uFillTx/>
                  <a:ea typeface="+mn-ea"/>
                  <a:cs typeface="Corbel"/>
                </a:rPr>
                <a:t>Receiving</a:t>
              </a:r>
              <a:r>
                <a:rPr kumimoji="0" sz="1200" b="1" i="0" u="none" strike="noStrike" kern="1200" cap="none" spc="-100" normalizeH="0" baseline="0" noProof="0" dirty="0">
                  <a:ln>
                    <a:noFill/>
                  </a:ln>
                  <a:solidFill>
                    <a:srgbClr val="F1F1F1"/>
                  </a:solidFill>
                  <a:effectLst/>
                  <a:uLnTx/>
                  <a:uFillTx/>
                  <a:ea typeface="+mn-ea"/>
                  <a:cs typeface="Corbel"/>
                </a:rPr>
                <a:t> </a:t>
              </a:r>
              <a:r>
                <a:rPr kumimoji="0" sz="1200" b="1" i="0" u="none" strike="noStrike" kern="1200" cap="none" spc="0" normalizeH="0" baseline="0" noProof="0" dirty="0">
                  <a:ln>
                    <a:noFill/>
                  </a:ln>
                  <a:solidFill>
                    <a:srgbClr val="F1F1F1"/>
                  </a:solidFill>
                  <a:effectLst/>
                  <a:uLnTx/>
                  <a:uFillTx/>
                  <a:ea typeface="+mn-ea"/>
                  <a:cs typeface="Corbel"/>
                </a:rPr>
                <a:t>and  </a:t>
              </a:r>
              <a:r>
                <a:rPr kumimoji="0" sz="1200" b="1" i="0" u="none" strike="noStrike" kern="1200" cap="none" spc="-5" normalizeH="0" baseline="0" noProof="0" dirty="0">
                  <a:ln>
                    <a:noFill/>
                  </a:ln>
                  <a:solidFill>
                    <a:srgbClr val="F1F1F1"/>
                  </a:solidFill>
                  <a:effectLst/>
                  <a:uLnTx/>
                  <a:uFillTx/>
                  <a:ea typeface="+mn-ea"/>
                  <a:cs typeface="Corbel"/>
                </a:rPr>
                <a:t>Storage</a:t>
              </a:r>
              <a:endParaRPr kumimoji="0" sz="1200" b="0" i="0" u="none" strike="noStrike" kern="1200" cap="none" spc="0" normalizeH="0" baseline="0" noProof="0" dirty="0">
                <a:ln>
                  <a:noFill/>
                </a:ln>
                <a:solidFill>
                  <a:prstClr val="black"/>
                </a:solidFill>
                <a:effectLst/>
                <a:uLnTx/>
                <a:uFillTx/>
                <a:ea typeface="+mn-ea"/>
                <a:cs typeface="Corbel"/>
              </a:endParaRPr>
            </a:p>
          </p:txBody>
        </p:sp>
        <p:sp>
          <p:nvSpPr>
            <p:cNvPr id="75" name="Rectangle 74">
              <a:extLst>
                <a:ext uri="{FF2B5EF4-FFF2-40B4-BE49-F238E27FC236}">
                  <a16:creationId xmlns:a16="http://schemas.microsoft.com/office/drawing/2014/main" id="{28F9B568-F601-4A43-B3F2-12BC0136C7D1}"/>
                </a:ext>
              </a:extLst>
            </p:cNvPr>
            <p:cNvSpPr/>
            <p:nvPr/>
          </p:nvSpPr>
          <p:spPr>
            <a:xfrm>
              <a:off x="8080126" y="2465314"/>
              <a:ext cx="958532" cy="276999"/>
            </a:xfrm>
            <a:prstGeom prst="rect">
              <a:avLst/>
            </a:prstGeom>
          </p:spPr>
          <p:txBody>
            <a:bodyPr wrap="none">
              <a:spAutoFit/>
            </a:bodyPr>
            <a:lstStyle/>
            <a:p>
              <a:pPr lvl="0" algn="ctr" defTabSz="914400">
                <a:spcBef>
                  <a:spcPts val="100"/>
                </a:spcBef>
                <a:defRPr/>
              </a:pPr>
              <a:r>
                <a:rPr lang="en-US" sz="1200" b="1" spc="-15" dirty="0">
                  <a:solidFill>
                    <a:srgbClr val="F1F1F1"/>
                  </a:solidFill>
                  <a:cs typeface="Corbel"/>
                </a:rPr>
                <a:t>Point </a:t>
              </a:r>
              <a:r>
                <a:rPr lang="en-US" sz="1200" b="1" dirty="0">
                  <a:solidFill>
                    <a:srgbClr val="F1F1F1"/>
                  </a:solidFill>
                  <a:cs typeface="Corbel"/>
                </a:rPr>
                <a:t>of</a:t>
              </a:r>
              <a:r>
                <a:rPr lang="en-US" sz="1200" b="1" spc="-100" dirty="0">
                  <a:solidFill>
                    <a:srgbClr val="F1F1F1"/>
                  </a:solidFill>
                  <a:cs typeface="Corbel"/>
                </a:rPr>
                <a:t> </a:t>
              </a:r>
              <a:r>
                <a:rPr lang="en-US" sz="1200" b="1" spc="-5" dirty="0">
                  <a:solidFill>
                    <a:srgbClr val="F1F1F1"/>
                  </a:solidFill>
                  <a:cs typeface="Corbel"/>
                </a:rPr>
                <a:t>Sale</a:t>
              </a:r>
              <a:endParaRPr lang="en-US" sz="1200" dirty="0">
                <a:solidFill>
                  <a:prstClr val="black"/>
                </a:solidFill>
                <a:cs typeface="Corbel"/>
              </a:endParaRPr>
            </a:p>
          </p:txBody>
        </p:sp>
      </p:grpSp>
    </p:spTree>
    <p:extLst>
      <p:ext uri="{BB962C8B-B14F-4D97-AF65-F5344CB8AC3E}">
        <p14:creationId xmlns:p14="http://schemas.microsoft.com/office/powerpoint/2010/main" val="203105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C9294-FA09-4CB2-B52B-463F16E43B24}"/>
              </a:ext>
            </a:extLst>
          </p:cNvPr>
          <p:cNvSpPr txBox="1">
            <a:spLocks/>
          </p:cNvSpPr>
          <p:nvPr/>
        </p:nvSpPr>
        <p:spPr>
          <a:xfrm>
            <a:off x="0" y="0"/>
            <a:ext cx="0" cy="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dirty="0"/>
          </a:p>
        </p:txBody>
      </p:sp>
      <p:sp>
        <p:nvSpPr>
          <p:cNvPr id="3" name="object 11">
            <a:extLst>
              <a:ext uri="{FF2B5EF4-FFF2-40B4-BE49-F238E27FC236}">
                <a16:creationId xmlns:a16="http://schemas.microsoft.com/office/drawing/2014/main" id="{DC6BB0E1-4EA5-49A1-AC8A-94639BE64622}"/>
              </a:ext>
            </a:extLst>
          </p:cNvPr>
          <p:cNvSpPr txBox="1">
            <a:spLocks/>
          </p:cNvSpPr>
          <p:nvPr/>
        </p:nvSpPr>
        <p:spPr>
          <a:xfrm>
            <a:off x="550769" y="-2635"/>
            <a:ext cx="8042462" cy="503758"/>
          </a:xfrm>
          <a:prstGeom prst="rect">
            <a:avLst/>
          </a:prstGeom>
        </p:spPr>
        <p:txBody>
          <a:bodyPr vert="horz" wrap="square" lIns="0" tIns="11206" rIns="0" bIns="0" rtlCol="0">
            <a:spAutoFit/>
          </a:bodyPr>
          <a:lstStyle>
            <a:lvl1pPr>
              <a:defRPr>
                <a:latin typeface="+mj-lt"/>
                <a:ea typeface="+mj-ea"/>
                <a:cs typeface="+mj-cs"/>
              </a:defRPr>
            </a:lvl1pPr>
          </a:lstStyle>
          <a:p>
            <a:pPr marL="11206" algn="ctr" defTabSz="806867">
              <a:spcBef>
                <a:spcPts val="88"/>
              </a:spcBef>
            </a:pPr>
            <a:r>
              <a:rPr lang="en-US" sz="3200" b="1" kern="0" spc="-4" dirty="0">
                <a:solidFill>
                  <a:prstClr val="white"/>
                </a:solidFill>
                <a:latin typeface="+mn-lt"/>
              </a:rPr>
              <a:t>RFID </a:t>
            </a:r>
            <a:r>
              <a:rPr lang="en-US" sz="3200" b="1" kern="0" dirty="0">
                <a:solidFill>
                  <a:prstClr val="white"/>
                </a:solidFill>
                <a:latin typeface="+mn-lt"/>
              </a:rPr>
              <a:t>Overview – </a:t>
            </a:r>
            <a:r>
              <a:rPr lang="en-US" sz="3200" b="1" kern="0" spc="-4" dirty="0">
                <a:solidFill>
                  <a:prstClr val="white"/>
                </a:solidFill>
                <a:latin typeface="+mn-lt"/>
              </a:rPr>
              <a:t>Shared Integration</a:t>
            </a:r>
            <a:endParaRPr lang="en-US" sz="3200" b="1" kern="0" dirty="0">
              <a:solidFill>
                <a:prstClr val="white"/>
              </a:solidFill>
              <a:latin typeface="+mn-lt"/>
            </a:endParaRPr>
          </a:p>
        </p:txBody>
      </p:sp>
      <p:sp>
        <p:nvSpPr>
          <p:cNvPr id="4" name="Flowchart: Magnetic Disk 3">
            <a:extLst>
              <a:ext uri="{FF2B5EF4-FFF2-40B4-BE49-F238E27FC236}">
                <a16:creationId xmlns:a16="http://schemas.microsoft.com/office/drawing/2014/main" id="{BD4BCA05-D75C-4548-89B2-B742C93FC26F}"/>
              </a:ext>
            </a:extLst>
          </p:cNvPr>
          <p:cNvSpPr/>
          <p:nvPr/>
        </p:nvSpPr>
        <p:spPr>
          <a:xfrm>
            <a:off x="3008779" y="1044355"/>
            <a:ext cx="3092824" cy="2374011"/>
          </a:xfrm>
          <a:prstGeom prst="flowChartMagneticDisk">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en-US" sz="1588">
              <a:solidFill>
                <a:prstClr val="white"/>
              </a:solidFill>
            </a:endParaRPr>
          </a:p>
        </p:txBody>
      </p:sp>
      <p:sp>
        <p:nvSpPr>
          <p:cNvPr id="5" name="object 8">
            <a:extLst>
              <a:ext uri="{FF2B5EF4-FFF2-40B4-BE49-F238E27FC236}">
                <a16:creationId xmlns:a16="http://schemas.microsoft.com/office/drawing/2014/main" id="{56D8D62E-4579-4EEF-B013-C43D3EE51934}"/>
              </a:ext>
            </a:extLst>
          </p:cNvPr>
          <p:cNvSpPr/>
          <p:nvPr/>
        </p:nvSpPr>
        <p:spPr>
          <a:xfrm>
            <a:off x="802788" y="4611053"/>
            <a:ext cx="2210921" cy="1219200"/>
          </a:xfrm>
          <a:custGeom>
            <a:avLst/>
            <a:gdLst/>
            <a:ahLst/>
            <a:cxnLst/>
            <a:rect l="l" t="t" r="r" b="b"/>
            <a:pathLst>
              <a:path w="2505710" h="1381760">
                <a:moveTo>
                  <a:pt x="2505456" y="1379220"/>
                </a:moveTo>
                <a:lnTo>
                  <a:pt x="2505456" y="2286"/>
                </a:lnTo>
                <a:lnTo>
                  <a:pt x="2503170" y="0"/>
                </a:lnTo>
                <a:lnTo>
                  <a:pt x="2285" y="0"/>
                </a:lnTo>
                <a:lnTo>
                  <a:pt x="0" y="2286"/>
                </a:lnTo>
                <a:lnTo>
                  <a:pt x="0" y="1379220"/>
                </a:lnTo>
                <a:lnTo>
                  <a:pt x="2286" y="1381506"/>
                </a:lnTo>
                <a:lnTo>
                  <a:pt x="4572" y="1381506"/>
                </a:lnTo>
                <a:lnTo>
                  <a:pt x="4572" y="9906"/>
                </a:lnTo>
                <a:lnTo>
                  <a:pt x="9906" y="5334"/>
                </a:lnTo>
                <a:lnTo>
                  <a:pt x="9906" y="9906"/>
                </a:lnTo>
                <a:lnTo>
                  <a:pt x="2495550" y="9906"/>
                </a:lnTo>
                <a:lnTo>
                  <a:pt x="2495550" y="5334"/>
                </a:lnTo>
                <a:lnTo>
                  <a:pt x="2500122" y="9906"/>
                </a:lnTo>
                <a:lnTo>
                  <a:pt x="2500122" y="1381506"/>
                </a:lnTo>
                <a:lnTo>
                  <a:pt x="2503170" y="1381506"/>
                </a:lnTo>
                <a:lnTo>
                  <a:pt x="2505456" y="1379220"/>
                </a:lnTo>
                <a:close/>
              </a:path>
              <a:path w="2505710" h="1381760">
                <a:moveTo>
                  <a:pt x="9906" y="9906"/>
                </a:moveTo>
                <a:lnTo>
                  <a:pt x="9906" y="5334"/>
                </a:lnTo>
                <a:lnTo>
                  <a:pt x="4572" y="9906"/>
                </a:lnTo>
                <a:lnTo>
                  <a:pt x="9906" y="9906"/>
                </a:lnTo>
                <a:close/>
              </a:path>
              <a:path w="2505710" h="1381760">
                <a:moveTo>
                  <a:pt x="9906" y="1371600"/>
                </a:moveTo>
                <a:lnTo>
                  <a:pt x="9906" y="9906"/>
                </a:lnTo>
                <a:lnTo>
                  <a:pt x="4572" y="9906"/>
                </a:lnTo>
                <a:lnTo>
                  <a:pt x="4572" y="1371600"/>
                </a:lnTo>
                <a:lnTo>
                  <a:pt x="9906" y="1371600"/>
                </a:lnTo>
                <a:close/>
              </a:path>
              <a:path w="2505710" h="1381760">
                <a:moveTo>
                  <a:pt x="2500122" y="1371600"/>
                </a:moveTo>
                <a:lnTo>
                  <a:pt x="4572" y="1371600"/>
                </a:lnTo>
                <a:lnTo>
                  <a:pt x="9906" y="1376934"/>
                </a:lnTo>
                <a:lnTo>
                  <a:pt x="9905" y="1381506"/>
                </a:lnTo>
                <a:lnTo>
                  <a:pt x="2495550" y="1381506"/>
                </a:lnTo>
                <a:lnTo>
                  <a:pt x="2495550" y="1376934"/>
                </a:lnTo>
                <a:lnTo>
                  <a:pt x="2500122" y="1371600"/>
                </a:lnTo>
                <a:close/>
              </a:path>
              <a:path w="2505710" h="1381760">
                <a:moveTo>
                  <a:pt x="9905" y="1381506"/>
                </a:moveTo>
                <a:lnTo>
                  <a:pt x="9906" y="1376934"/>
                </a:lnTo>
                <a:lnTo>
                  <a:pt x="4572" y="1371600"/>
                </a:lnTo>
                <a:lnTo>
                  <a:pt x="4572" y="1381506"/>
                </a:lnTo>
                <a:lnTo>
                  <a:pt x="9905" y="1381506"/>
                </a:lnTo>
                <a:close/>
              </a:path>
              <a:path w="2505710" h="1381760">
                <a:moveTo>
                  <a:pt x="2500122" y="9906"/>
                </a:moveTo>
                <a:lnTo>
                  <a:pt x="2495550" y="5334"/>
                </a:lnTo>
                <a:lnTo>
                  <a:pt x="2495550" y="9906"/>
                </a:lnTo>
                <a:lnTo>
                  <a:pt x="2500122" y="9906"/>
                </a:lnTo>
                <a:close/>
              </a:path>
              <a:path w="2505710" h="1381760">
                <a:moveTo>
                  <a:pt x="2500122" y="1371600"/>
                </a:moveTo>
                <a:lnTo>
                  <a:pt x="2500122" y="9906"/>
                </a:lnTo>
                <a:lnTo>
                  <a:pt x="2495550" y="9906"/>
                </a:lnTo>
                <a:lnTo>
                  <a:pt x="2495550" y="1371600"/>
                </a:lnTo>
                <a:lnTo>
                  <a:pt x="2500122" y="1371600"/>
                </a:lnTo>
                <a:close/>
              </a:path>
              <a:path w="2505710" h="1381760">
                <a:moveTo>
                  <a:pt x="2500122" y="1381506"/>
                </a:moveTo>
                <a:lnTo>
                  <a:pt x="2500122" y="1371600"/>
                </a:lnTo>
                <a:lnTo>
                  <a:pt x="2495550" y="1376934"/>
                </a:lnTo>
                <a:lnTo>
                  <a:pt x="2495550" y="1381506"/>
                </a:lnTo>
                <a:lnTo>
                  <a:pt x="2500122" y="1381506"/>
                </a:lnTo>
                <a:close/>
              </a:path>
            </a:pathLst>
          </a:custGeom>
          <a:solidFill>
            <a:schemeClr val="tx2"/>
          </a:solidFill>
          <a:ln>
            <a:solidFill>
              <a:schemeClr val="accent1"/>
            </a:solidFill>
          </a:ln>
        </p:spPr>
        <p:txBody>
          <a:bodyPr wrap="square" lIns="0" tIns="0" rIns="0" bIns="0" rtlCol="0"/>
          <a:lstStyle/>
          <a:p>
            <a:pPr defTabSz="806867">
              <a:defRPr/>
            </a:pPr>
            <a:endParaRPr sz="1588">
              <a:solidFill>
                <a:prstClr val="black"/>
              </a:solidFill>
            </a:endParaRPr>
          </a:p>
        </p:txBody>
      </p:sp>
      <p:sp>
        <p:nvSpPr>
          <p:cNvPr id="6" name="object 10">
            <a:extLst>
              <a:ext uri="{FF2B5EF4-FFF2-40B4-BE49-F238E27FC236}">
                <a16:creationId xmlns:a16="http://schemas.microsoft.com/office/drawing/2014/main" id="{CA98BE20-7FFF-4931-9DAF-8D797B876B8F}"/>
              </a:ext>
            </a:extLst>
          </p:cNvPr>
          <p:cNvSpPr/>
          <p:nvPr/>
        </p:nvSpPr>
        <p:spPr>
          <a:xfrm>
            <a:off x="3281081" y="4611053"/>
            <a:ext cx="2563906" cy="1219200"/>
          </a:xfrm>
          <a:custGeom>
            <a:avLst/>
            <a:gdLst/>
            <a:ahLst/>
            <a:cxnLst/>
            <a:rect l="l" t="t" r="r" b="b"/>
            <a:pathLst>
              <a:path w="2905759" h="1381760">
                <a:moveTo>
                  <a:pt x="2905506" y="1379220"/>
                </a:moveTo>
                <a:lnTo>
                  <a:pt x="2905506" y="2286"/>
                </a:lnTo>
                <a:lnTo>
                  <a:pt x="2903220" y="0"/>
                </a:lnTo>
                <a:lnTo>
                  <a:pt x="2285" y="0"/>
                </a:lnTo>
                <a:lnTo>
                  <a:pt x="0" y="2286"/>
                </a:lnTo>
                <a:lnTo>
                  <a:pt x="0" y="1379220"/>
                </a:lnTo>
                <a:lnTo>
                  <a:pt x="2286" y="1381506"/>
                </a:lnTo>
                <a:lnTo>
                  <a:pt x="5333" y="1381506"/>
                </a:lnTo>
                <a:lnTo>
                  <a:pt x="5334" y="9906"/>
                </a:lnTo>
                <a:lnTo>
                  <a:pt x="9906" y="5334"/>
                </a:lnTo>
                <a:lnTo>
                  <a:pt x="9906" y="9906"/>
                </a:lnTo>
                <a:lnTo>
                  <a:pt x="2895600" y="9906"/>
                </a:lnTo>
                <a:lnTo>
                  <a:pt x="2895600" y="5334"/>
                </a:lnTo>
                <a:lnTo>
                  <a:pt x="2900934" y="9906"/>
                </a:lnTo>
                <a:lnTo>
                  <a:pt x="2900934" y="1381506"/>
                </a:lnTo>
                <a:lnTo>
                  <a:pt x="2903220" y="1381506"/>
                </a:lnTo>
                <a:lnTo>
                  <a:pt x="2905506" y="1379220"/>
                </a:lnTo>
                <a:close/>
              </a:path>
              <a:path w="2905759" h="1381760">
                <a:moveTo>
                  <a:pt x="9906" y="9906"/>
                </a:moveTo>
                <a:lnTo>
                  <a:pt x="9906" y="5334"/>
                </a:lnTo>
                <a:lnTo>
                  <a:pt x="5334" y="9906"/>
                </a:lnTo>
                <a:lnTo>
                  <a:pt x="9906" y="9906"/>
                </a:lnTo>
                <a:close/>
              </a:path>
              <a:path w="2905759" h="1381760">
                <a:moveTo>
                  <a:pt x="9906" y="1371600"/>
                </a:moveTo>
                <a:lnTo>
                  <a:pt x="9906" y="9906"/>
                </a:lnTo>
                <a:lnTo>
                  <a:pt x="5334" y="9906"/>
                </a:lnTo>
                <a:lnTo>
                  <a:pt x="5334" y="1371600"/>
                </a:lnTo>
                <a:lnTo>
                  <a:pt x="9906" y="1371600"/>
                </a:lnTo>
                <a:close/>
              </a:path>
              <a:path w="2905759" h="1381760">
                <a:moveTo>
                  <a:pt x="2900934" y="1371600"/>
                </a:moveTo>
                <a:lnTo>
                  <a:pt x="5334" y="1371600"/>
                </a:lnTo>
                <a:lnTo>
                  <a:pt x="9906" y="1376934"/>
                </a:lnTo>
                <a:lnTo>
                  <a:pt x="9906" y="1381506"/>
                </a:lnTo>
                <a:lnTo>
                  <a:pt x="2895600" y="1381506"/>
                </a:lnTo>
                <a:lnTo>
                  <a:pt x="2895600" y="1376934"/>
                </a:lnTo>
                <a:lnTo>
                  <a:pt x="2900934" y="1371600"/>
                </a:lnTo>
                <a:close/>
              </a:path>
              <a:path w="2905759" h="1381760">
                <a:moveTo>
                  <a:pt x="9906" y="1381506"/>
                </a:moveTo>
                <a:lnTo>
                  <a:pt x="9906" y="1376934"/>
                </a:lnTo>
                <a:lnTo>
                  <a:pt x="5334" y="1371600"/>
                </a:lnTo>
                <a:lnTo>
                  <a:pt x="5333" y="1381506"/>
                </a:lnTo>
                <a:lnTo>
                  <a:pt x="9906" y="1381506"/>
                </a:lnTo>
                <a:close/>
              </a:path>
              <a:path w="2905759" h="1381760">
                <a:moveTo>
                  <a:pt x="2900934" y="9906"/>
                </a:moveTo>
                <a:lnTo>
                  <a:pt x="2895600" y="5334"/>
                </a:lnTo>
                <a:lnTo>
                  <a:pt x="2895600" y="9906"/>
                </a:lnTo>
                <a:lnTo>
                  <a:pt x="2900934" y="9906"/>
                </a:lnTo>
                <a:close/>
              </a:path>
              <a:path w="2905759" h="1381760">
                <a:moveTo>
                  <a:pt x="2900934" y="1371600"/>
                </a:moveTo>
                <a:lnTo>
                  <a:pt x="2900934" y="9906"/>
                </a:lnTo>
                <a:lnTo>
                  <a:pt x="2895600" y="9906"/>
                </a:lnTo>
                <a:lnTo>
                  <a:pt x="2895600" y="1371600"/>
                </a:lnTo>
                <a:lnTo>
                  <a:pt x="2900934" y="1371600"/>
                </a:lnTo>
                <a:close/>
              </a:path>
              <a:path w="2905759" h="1381760">
                <a:moveTo>
                  <a:pt x="2900934" y="1381506"/>
                </a:moveTo>
                <a:lnTo>
                  <a:pt x="2900934" y="1371600"/>
                </a:lnTo>
                <a:lnTo>
                  <a:pt x="2895600" y="1376934"/>
                </a:lnTo>
                <a:lnTo>
                  <a:pt x="2895600" y="1381506"/>
                </a:lnTo>
                <a:lnTo>
                  <a:pt x="2900934" y="1381506"/>
                </a:lnTo>
                <a:close/>
              </a:path>
            </a:pathLst>
          </a:custGeom>
          <a:solidFill>
            <a:schemeClr val="tx2"/>
          </a:solidFill>
        </p:spPr>
        <p:txBody>
          <a:bodyPr wrap="square" lIns="0" tIns="0" rIns="0" bIns="0" rtlCol="0"/>
          <a:lstStyle/>
          <a:p>
            <a:pPr defTabSz="806867">
              <a:defRPr/>
            </a:pPr>
            <a:endParaRPr sz="1588">
              <a:solidFill>
                <a:prstClr val="black"/>
              </a:solidFill>
            </a:endParaRPr>
          </a:p>
        </p:txBody>
      </p:sp>
      <p:sp>
        <p:nvSpPr>
          <p:cNvPr id="7" name="object 11">
            <a:extLst>
              <a:ext uri="{FF2B5EF4-FFF2-40B4-BE49-F238E27FC236}">
                <a16:creationId xmlns:a16="http://schemas.microsoft.com/office/drawing/2014/main" id="{69B5FFF5-D60F-4B67-9840-6345CCFE7124}"/>
              </a:ext>
            </a:extLst>
          </p:cNvPr>
          <p:cNvSpPr txBox="1"/>
          <p:nvPr/>
        </p:nvSpPr>
        <p:spPr>
          <a:xfrm>
            <a:off x="3285789" y="4615760"/>
            <a:ext cx="2554941" cy="1228606"/>
          </a:xfrm>
          <a:prstGeom prst="rect">
            <a:avLst/>
          </a:prstGeom>
          <a:solidFill>
            <a:srgbClr val="434B5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rtlCol="0">
            <a:spAutoFit/>
          </a:bodyPr>
          <a:lstStyle/>
          <a:p>
            <a:pPr defTabSz="806867">
              <a:defRPr/>
            </a:pPr>
            <a:endParaRPr sz="1588" dirty="0">
              <a:solidFill>
                <a:prstClr val="black"/>
              </a:solidFill>
              <a:cs typeface="Times New Roman"/>
            </a:endParaRPr>
          </a:p>
          <a:p>
            <a:pPr defTabSz="806867">
              <a:defRPr/>
            </a:pPr>
            <a:endParaRPr sz="1632" dirty="0">
              <a:solidFill>
                <a:prstClr val="black"/>
              </a:solidFill>
              <a:cs typeface="Times New Roman"/>
            </a:endParaRPr>
          </a:p>
          <a:p>
            <a:pPr marL="824237" defTabSz="806867">
              <a:defRPr/>
            </a:pPr>
            <a:r>
              <a:rPr sz="1588" b="1" spc="-4" dirty="0">
                <a:solidFill>
                  <a:srgbClr val="F1F1F1"/>
                </a:solidFill>
                <a:cs typeface="Corbel"/>
              </a:rPr>
              <a:t>Wholesale</a:t>
            </a:r>
            <a:endParaRPr lang="en-US" sz="1588" b="1" spc="-4" dirty="0">
              <a:solidFill>
                <a:srgbClr val="F1F1F1"/>
              </a:solidFill>
              <a:cs typeface="Corbel"/>
            </a:endParaRPr>
          </a:p>
          <a:p>
            <a:pPr marL="824237" defTabSz="806867">
              <a:defRPr/>
            </a:pPr>
            <a:endParaRPr lang="en-US" sz="1588" b="1" spc="-4" dirty="0">
              <a:solidFill>
                <a:srgbClr val="F1F1F1"/>
              </a:solidFill>
              <a:cs typeface="Corbel"/>
            </a:endParaRPr>
          </a:p>
          <a:p>
            <a:pPr marL="824237" defTabSz="806867">
              <a:defRPr/>
            </a:pPr>
            <a:endParaRPr sz="1588" dirty="0">
              <a:solidFill>
                <a:prstClr val="black"/>
              </a:solidFill>
              <a:cs typeface="Corbel"/>
            </a:endParaRPr>
          </a:p>
        </p:txBody>
      </p:sp>
      <p:sp>
        <p:nvSpPr>
          <p:cNvPr id="18" name="object 53">
            <a:extLst>
              <a:ext uri="{FF2B5EF4-FFF2-40B4-BE49-F238E27FC236}">
                <a16:creationId xmlns:a16="http://schemas.microsoft.com/office/drawing/2014/main" id="{B4FBD362-38FA-4A7B-9A27-3F0F3C9D9BBF}"/>
              </a:ext>
            </a:extLst>
          </p:cNvPr>
          <p:cNvSpPr/>
          <p:nvPr/>
        </p:nvSpPr>
        <p:spPr>
          <a:xfrm>
            <a:off x="3008780" y="5153642"/>
            <a:ext cx="268941" cy="336176"/>
          </a:xfrm>
          <a:custGeom>
            <a:avLst/>
            <a:gdLst/>
            <a:ahLst/>
            <a:cxnLst/>
            <a:rect l="l" t="t" r="r" b="b"/>
            <a:pathLst>
              <a:path w="304800" h="381000">
                <a:moveTo>
                  <a:pt x="228600" y="285750"/>
                </a:moveTo>
                <a:lnTo>
                  <a:pt x="228600" y="95249"/>
                </a:lnTo>
                <a:lnTo>
                  <a:pt x="0" y="95250"/>
                </a:lnTo>
                <a:lnTo>
                  <a:pt x="38100" y="190500"/>
                </a:lnTo>
                <a:lnTo>
                  <a:pt x="38100" y="285750"/>
                </a:lnTo>
                <a:lnTo>
                  <a:pt x="228600" y="285750"/>
                </a:lnTo>
                <a:close/>
              </a:path>
              <a:path w="304800" h="381000">
                <a:moveTo>
                  <a:pt x="38100" y="285750"/>
                </a:moveTo>
                <a:lnTo>
                  <a:pt x="38100" y="190500"/>
                </a:lnTo>
                <a:lnTo>
                  <a:pt x="0" y="285750"/>
                </a:lnTo>
                <a:lnTo>
                  <a:pt x="38100" y="285750"/>
                </a:lnTo>
                <a:close/>
              </a:path>
              <a:path w="304800" h="381000">
                <a:moveTo>
                  <a:pt x="304800" y="190499"/>
                </a:moveTo>
                <a:lnTo>
                  <a:pt x="228600" y="0"/>
                </a:lnTo>
                <a:lnTo>
                  <a:pt x="228600" y="381000"/>
                </a:lnTo>
                <a:lnTo>
                  <a:pt x="304800" y="190499"/>
                </a:lnTo>
                <a:close/>
              </a:path>
            </a:pathLst>
          </a:custGeom>
          <a:solidFill>
            <a:schemeClr val="tx2"/>
          </a:solidFill>
        </p:spPr>
        <p:txBody>
          <a:bodyPr wrap="square" lIns="0" tIns="0" rIns="0" bIns="0" rtlCol="0"/>
          <a:lstStyle/>
          <a:p>
            <a:pPr defTabSz="806867">
              <a:defRPr/>
            </a:pPr>
            <a:endParaRPr sz="1588">
              <a:solidFill>
                <a:prstClr val="black"/>
              </a:solidFill>
            </a:endParaRPr>
          </a:p>
        </p:txBody>
      </p:sp>
      <p:sp>
        <p:nvSpPr>
          <p:cNvPr id="19" name="object 54">
            <a:extLst>
              <a:ext uri="{FF2B5EF4-FFF2-40B4-BE49-F238E27FC236}">
                <a16:creationId xmlns:a16="http://schemas.microsoft.com/office/drawing/2014/main" id="{E882BE14-F750-47B5-AF9E-3E258C03C689}"/>
              </a:ext>
            </a:extLst>
          </p:cNvPr>
          <p:cNvSpPr/>
          <p:nvPr/>
        </p:nvSpPr>
        <p:spPr>
          <a:xfrm>
            <a:off x="3002727" y="5131455"/>
            <a:ext cx="280147" cy="379879"/>
          </a:xfrm>
          <a:custGeom>
            <a:avLst/>
            <a:gdLst/>
            <a:ahLst/>
            <a:cxnLst/>
            <a:rect l="l" t="t" r="r" b="b"/>
            <a:pathLst>
              <a:path w="317500" h="430530">
                <a:moveTo>
                  <a:pt x="235458" y="115062"/>
                </a:moveTo>
                <a:lnTo>
                  <a:pt x="0" y="115062"/>
                </a:lnTo>
                <a:lnTo>
                  <a:pt x="6858" y="132080"/>
                </a:lnTo>
                <a:lnTo>
                  <a:pt x="6858" y="124968"/>
                </a:lnTo>
                <a:lnTo>
                  <a:pt x="11430" y="118110"/>
                </a:lnTo>
                <a:lnTo>
                  <a:pt x="14162" y="124967"/>
                </a:lnTo>
                <a:lnTo>
                  <a:pt x="230886" y="124968"/>
                </a:lnTo>
                <a:lnTo>
                  <a:pt x="230886" y="120396"/>
                </a:lnTo>
                <a:lnTo>
                  <a:pt x="235458" y="115062"/>
                </a:lnTo>
                <a:close/>
              </a:path>
              <a:path w="317500" h="430530">
                <a:moveTo>
                  <a:pt x="41148" y="238416"/>
                </a:moveTo>
                <a:lnTo>
                  <a:pt x="41148" y="217170"/>
                </a:lnTo>
                <a:lnTo>
                  <a:pt x="40380" y="215265"/>
                </a:lnTo>
                <a:lnTo>
                  <a:pt x="0" y="315468"/>
                </a:lnTo>
                <a:lnTo>
                  <a:pt x="6858" y="315468"/>
                </a:lnTo>
                <a:lnTo>
                  <a:pt x="6858" y="305562"/>
                </a:lnTo>
                <a:lnTo>
                  <a:pt x="14184" y="305562"/>
                </a:lnTo>
                <a:lnTo>
                  <a:pt x="41148" y="238416"/>
                </a:lnTo>
                <a:close/>
              </a:path>
              <a:path w="317500" h="430530">
                <a:moveTo>
                  <a:pt x="14162" y="124968"/>
                </a:moveTo>
                <a:lnTo>
                  <a:pt x="11430" y="118110"/>
                </a:lnTo>
                <a:lnTo>
                  <a:pt x="6858" y="124968"/>
                </a:lnTo>
                <a:lnTo>
                  <a:pt x="14162" y="124968"/>
                </a:lnTo>
                <a:close/>
              </a:path>
              <a:path w="317500" h="430530">
                <a:moveTo>
                  <a:pt x="50292" y="215646"/>
                </a:moveTo>
                <a:lnTo>
                  <a:pt x="14184" y="125022"/>
                </a:lnTo>
                <a:lnTo>
                  <a:pt x="6858" y="124968"/>
                </a:lnTo>
                <a:lnTo>
                  <a:pt x="6858" y="132080"/>
                </a:lnTo>
                <a:lnTo>
                  <a:pt x="40380" y="215265"/>
                </a:lnTo>
                <a:lnTo>
                  <a:pt x="41148" y="213360"/>
                </a:lnTo>
                <a:lnTo>
                  <a:pt x="41148" y="238416"/>
                </a:lnTo>
                <a:lnTo>
                  <a:pt x="50292" y="215646"/>
                </a:lnTo>
                <a:close/>
              </a:path>
              <a:path w="317500" h="430530">
                <a:moveTo>
                  <a:pt x="14184" y="305562"/>
                </a:moveTo>
                <a:lnTo>
                  <a:pt x="6858" y="305562"/>
                </a:lnTo>
                <a:lnTo>
                  <a:pt x="11430" y="312420"/>
                </a:lnTo>
                <a:lnTo>
                  <a:pt x="14184" y="305562"/>
                </a:lnTo>
                <a:close/>
              </a:path>
              <a:path w="317500" h="430530">
                <a:moveTo>
                  <a:pt x="240792" y="380999"/>
                </a:moveTo>
                <a:lnTo>
                  <a:pt x="240792" y="305562"/>
                </a:lnTo>
                <a:lnTo>
                  <a:pt x="14162" y="305615"/>
                </a:lnTo>
                <a:lnTo>
                  <a:pt x="11430" y="312420"/>
                </a:lnTo>
                <a:lnTo>
                  <a:pt x="6858" y="305562"/>
                </a:lnTo>
                <a:lnTo>
                  <a:pt x="6858" y="315468"/>
                </a:lnTo>
                <a:lnTo>
                  <a:pt x="230886" y="315468"/>
                </a:lnTo>
                <a:lnTo>
                  <a:pt x="230886" y="310896"/>
                </a:lnTo>
                <a:lnTo>
                  <a:pt x="235458" y="315468"/>
                </a:lnTo>
                <a:lnTo>
                  <a:pt x="235458" y="394335"/>
                </a:lnTo>
                <a:lnTo>
                  <a:pt x="240792" y="380999"/>
                </a:lnTo>
                <a:close/>
              </a:path>
              <a:path w="317500" h="430530">
                <a:moveTo>
                  <a:pt x="41148" y="217170"/>
                </a:moveTo>
                <a:lnTo>
                  <a:pt x="41148" y="213360"/>
                </a:lnTo>
                <a:lnTo>
                  <a:pt x="40380" y="215265"/>
                </a:lnTo>
                <a:lnTo>
                  <a:pt x="41148" y="217170"/>
                </a:lnTo>
                <a:close/>
              </a:path>
              <a:path w="317500" h="430530">
                <a:moveTo>
                  <a:pt x="316992" y="215646"/>
                </a:moveTo>
                <a:lnTo>
                  <a:pt x="230886" y="0"/>
                </a:lnTo>
                <a:lnTo>
                  <a:pt x="230886" y="115062"/>
                </a:lnTo>
                <a:lnTo>
                  <a:pt x="231647" y="115062"/>
                </a:lnTo>
                <a:lnTo>
                  <a:pt x="231647" y="26670"/>
                </a:lnTo>
                <a:lnTo>
                  <a:pt x="240792" y="25146"/>
                </a:lnTo>
                <a:lnTo>
                  <a:pt x="240792" y="49530"/>
                </a:lnTo>
                <a:lnTo>
                  <a:pt x="307086" y="215265"/>
                </a:lnTo>
                <a:lnTo>
                  <a:pt x="307848" y="213360"/>
                </a:lnTo>
                <a:lnTo>
                  <a:pt x="307848" y="238465"/>
                </a:lnTo>
                <a:lnTo>
                  <a:pt x="316992" y="215646"/>
                </a:lnTo>
                <a:close/>
              </a:path>
              <a:path w="317500" h="430530">
                <a:moveTo>
                  <a:pt x="235458" y="124968"/>
                </a:moveTo>
                <a:lnTo>
                  <a:pt x="235458" y="115062"/>
                </a:lnTo>
                <a:lnTo>
                  <a:pt x="230886" y="120396"/>
                </a:lnTo>
                <a:lnTo>
                  <a:pt x="230886" y="124968"/>
                </a:lnTo>
                <a:lnTo>
                  <a:pt x="235458" y="124968"/>
                </a:lnTo>
                <a:close/>
              </a:path>
              <a:path w="317500" h="430530">
                <a:moveTo>
                  <a:pt x="235458" y="315468"/>
                </a:moveTo>
                <a:lnTo>
                  <a:pt x="230886" y="310896"/>
                </a:lnTo>
                <a:lnTo>
                  <a:pt x="230886" y="315468"/>
                </a:lnTo>
                <a:lnTo>
                  <a:pt x="235458" y="315468"/>
                </a:lnTo>
                <a:close/>
              </a:path>
              <a:path w="317500" h="430530">
                <a:moveTo>
                  <a:pt x="235458" y="394335"/>
                </a:moveTo>
                <a:lnTo>
                  <a:pt x="235458" y="315468"/>
                </a:lnTo>
                <a:lnTo>
                  <a:pt x="230886" y="315468"/>
                </a:lnTo>
                <a:lnTo>
                  <a:pt x="230886" y="430530"/>
                </a:lnTo>
                <a:lnTo>
                  <a:pt x="231647" y="428628"/>
                </a:lnTo>
                <a:lnTo>
                  <a:pt x="231647" y="403860"/>
                </a:lnTo>
                <a:lnTo>
                  <a:pt x="235458" y="394335"/>
                </a:lnTo>
                <a:close/>
              </a:path>
              <a:path w="317500" h="430530">
                <a:moveTo>
                  <a:pt x="240792" y="49530"/>
                </a:moveTo>
                <a:lnTo>
                  <a:pt x="240792" y="25146"/>
                </a:lnTo>
                <a:lnTo>
                  <a:pt x="231647" y="26670"/>
                </a:lnTo>
                <a:lnTo>
                  <a:pt x="240792" y="49530"/>
                </a:lnTo>
                <a:close/>
              </a:path>
              <a:path w="317500" h="430530">
                <a:moveTo>
                  <a:pt x="240792" y="124968"/>
                </a:moveTo>
                <a:lnTo>
                  <a:pt x="240792" y="49530"/>
                </a:lnTo>
                <a:lnTo>
                  <a:pt x="231647" y="26670"/>
                </a:lnTo>
                <a:lnTo>
                  <a:pt x="231647" y="115062"/>
                </a:lnTo>
                <a:lnTo>
                  <a:pt x="235458" y="115062"/>
                </a:lnTo>
                <a:lnTo>
                  <a:pt x="235458" y="124968"/>
                </a:lnTo>
                <a:lnTo>
                  <a:pt x="240792" y="124968"/>
                </a:lnTo>
                <a:close/>
              </a:path>
              <a:path w="317500" h="430530">
                <a:moveTo>
                  <a:pt x="307848" y="238465"/>
                </a:moveTo>
                <a:lnTo>
                  <a:pt x="307848" y="217170"/>
                </a:lnTo>
                <a:lnTo>
                  <a:pt x="307086" y="215265"/>
                </a:lnTo>
                <a:lnTo>
                  <a:pt x="231647" y="403860"/>
                </a:lnTo>
                <a:lnTo>
                  <a:pt x="240669" y="406115"/>
                </a:lnTo>
                <a:lnTo>
                  <a:pt x="307848" y="238465"/>
                </a:lnTo>
                <a:close/>
              </a:path>
              <a:path w="317500" h="430530">
                <a:moveTo>
                  <a:pt x="240669" y="406115"/>
                </a:moveTo>
                <a:lnTo>
                  <a:pt x="231647" y="403860"/>
                </a:lnTo>
                <a:lnTo>
                  <a:pt x="231647" y="428628"/>
                </a:lnTo>
                <a:lnTo>
                  <a:pt x="240669" y="406115"/>
                </a:lnTo>
                <a:close/>
              </a:path>
              <a:path w="317500" h="430530">
                <a:moveTo>
                  <a:pt x="240792" y="406146"/>
                </a:moveTo>
                <a:lnTo>
                  <a:pt x="240792" y="405808"/>
                </a:lnTo>
                <a:lnTo>
                  <a:pt x="240669" y="406115"/>
                </a:lnTo>
                <a:close/>
              </a:path>
              <a:path w="317500" h="430530">
                <a:moveTo>
                  <a:pt x="307848" y="217170"/>
                </a:moveTo>
                <a:lnTo>
                  <a:pt x="307848" y="213360"/>
                </a:lnTo>
                <a:lnTo>
                  <a:pt x="307086" y="215265"/>
                </a:lnTo>
                <a:lnTo>
                  <a:pt x="307848" y="217170"/>
                </a:lnTo>
                <a:close/>
              </a:path>
            </a:pathLst>
          </a:custGeom>
          <a:solidFill>
            <a:schemeClr val="tx2"/>
          </a:solidFill>
        </p:spPr>
        <p:txBody>
          <a:bodyPr wrap="square" lIns="0" tIns="0" rIns="0" bIns="0" rtlCol="0"/>
          <a:lstStyle/>
          <a:p>
            <a:pPr defTabSz="806867">
              <a:defRPr/>
            </a:pPr>
            <a:endParaRPr sz="1588">
              <a:solidFill>
                <a:prstClr val="black"/>
              </a:solidFill>
            </a:endParaRPr>
          </a:p>
        </p:txBody>
      </p:sp>
      <p:sp>
        <p:nvSpPr>
          <p:cNvPr id="20" name="object 55">
            <a:extLst>
              <a:ext uri="{FF2B5EF4-FFF2-40B4-BE49-F238E27FC236}">
                <a16:creationId xmlns:a16="http://schemas.microsoft.com/office/drawing/2014/main" id="{8D83E7D9-3278-43A6-8EEA-AA44D3336987}"/>
              </a:ext>
            </a:extLst>
          </p:cNvPr>
          <p:cNvSpPr/>
          <p:nvPr/>
        </p:nvSpPr>
        <p:spPr>
          <a:xfrm>
            <a:off x="5856193" y="5086407"/>
            <a:ext cx="268941" cy="336176"/>
          </a:xfrm>
          <a:custGeom>
            <a:avLst/>
            <a:gdLst/>
            <a:ahLst/>
            <a:cxnLst/>
            <a:rect l="l" t="t" r="r" b="b"/>
            <a:pathLst>
              <a:path w="304800" h="381000">
                <a:moveTo>
                  <a:pt x="228600" y="285750"/>
                </a:moveTo>
                <a:lnTo>
                  <a:pt x="228600" y="95249"/>
                </a:lnTo>
                <a:lnTo>
                  <a:pt x="0" y="95250"/>
                </a:lnTo>
                <a:lnTo>
                  <a:pt x="38100" y="190500"/>
                </a:lnTo>
                <a:lnTo>
                  <a:pt x="38100" y="285750"/>
                </a:lnTo>
                <a:lnTo>
                  <a:pt x="228600" y="285750"/>
                </a:lnTo>
                <a:close/>
              </a:path>
              <a:path w="304800" h="381000">
                <a:moveTo>
                  <a:pt x="38100" y="285750"/>
                </a:moveTo>
                <a:lnTo>
                  <a:pt x="38100" y="190500"/>
                </a:lnTo>
                <a:lnTo>
                  <a:pt x="0" y="285750"/>
                </a:lnTo>
                <a:lnTo>
                  <a:pt x="38100" y="285750"/>
                </a:lnTo>
                <a:close/>
              </a:path>
              <a:path w="304800" h="381000">
                <a:moveTo>
                  <a:pt x="304800" y="190499"/>
                </a:moveTo>
                <a:lnTo>
                  <a:pt x="228600" y="0"/>
                </a:lnTo>
                <a:lnTo>
                  <a:pt x="228600" y="381000"/>
                </a:lnTo>
                <a:lnTo>
                  <a:pt x="304800" y="190499"/>
                </a:lnTo>
                <a:close/>
              </a:path>
            </a:pathLst>
          </a:custGeom>
          <a:solidFill>
            <a:schemeClr val="tx2"/>
          </a:solidFill>
        </p:spPr>
        <p:txBody>
          <a:bodyPr wrap="square" lIns="0" tIns="0" rIns="0" bIns="0" rtlCol="0"/>
          <a:lstStyle/>
          <a:p>
            <a:pPr defTabSz="806867">
              <a:defRPr/>
            </a:pPr>
            <a:endParaRPr sz="1588">
              <a:solidFill>
                <a:prstClr val="black"/>
              </a:solidFill>
            </a:endParaRPr>
          </a:p>
        </p:txBody>
      </p:sp>
      <p:sp>
        <p:nvSpPr>
          <p:cNvPr id="21" name="object 56">
            <a:extLst>
              <a:ext uri="{FF2B5EF4-FFF2-40B4-BE49-F238E27FC236}">
                <a16:creationId xmlns:a16="http://schemas.microsoft.com/office/drawing/2014/main" id="{3C8DACBE-E26E-45F3-A457-53AB4FA436BF}"/>
              </a:ext>
            </a:extLst>
          </p:cNvPr>
          <p:cNvSpPr/>
          <p:nvPr/>
        </p:nvSpPr>
        <p:spPr>
          <a:xfrm>
            <a:off x="5850142" y="5064220"/>
            <a:ext cx="280147" cy="379879"/>
          </a:xfrm>
          <a:custGeom>
            <a:avLst/>
            <a:gdLst/>
            <a:ahLst/>
            <a:cxnLst/>
            <a:rect l="l" t="t" r="r" b="b"/>
            <a:pathLst>
              <a:path w="317500" h="430530">
                <a:moveTo>
                  <a:pt x="235458" y="115062"/>
                </a:moveTo>
                <a:lnTo>
                  <a:pt x="0" y="115062"/>
                </a:lnTo>
                <a:lnTo>
                  <a:pt x="6858" y="132080"/>
                </a:lnTo>
                <a:lnTo>
                  <a:pt x="6858" y="124968"/>
                </a:lnTo>
                <a:lnTo>
                  <a:pt x="11430" y="118110"/>
                </a:lnTo>
                <a:lnTo>
                  <a:pt x="14162" y="124967"/>
                </a:lnTo>
                <a:lnTo>
                  <a:pt x="230886" y="124968"/>
                </a:lnTo>
                <a:lnTo>
                  <a:pt x="230886" y="120396"/>
                </a:lnTo>
                <a:lnTo>
                  <a:pt x="235458" y="115062"/>
                </a:lnTo>
                <a:close/>
              </a:path>
              <a:path w="317500" h="430530">
                <a:moveTo>
                  <a:pt x="41148" y="238416"/>
                </a:moveTo>
                <a:lnTo>
                  <a:pt x="41148" y="217170"/>
                </a:lnTo>
                <a:lnTo>
                  <a:pt x="40380" y="215265"/>
                </a:lnTo>
                <a:lnTo>
                  <a:pt x="0" y="315468"/>
                </a:lnTo>
                <a:lnTo>
                  <a:pt x="6858" y="315468"/>
                </a:lnTo>
                <a:lnTo>
                  <a:pt x="6858" y="305562"/>
                </a:lnTo>
                <a:lnTo>
                  <a:pt x="14184" y="305562"/>
                </a:lnTo>
                <a:lnTo>
                  <a:pt x="41148" y="238416"/>
                </a:lnTo>
                <a:close/>
              </a:path>
              <a:path w="317500" h="430530">
                <a:moveTo>
                  <a:pt x="14162" y="124968"/>
                </a:moveTo>
                <a:lnTo>
                  <a:pt x="11430" y="118110"/>
                </a:lnTo>
                <a:lnTo>
                  <a:pt x="6858" y="124968"/>
                </a:lnTo>
                <a:lnTo>
                  <a:pt x="14162" y="124968"/>
                </a:lnTo>
                <a:close/>
              </a:path>
              <a:path w="317500" h="430530">
                <a:moveTo>
                  <a:pt x="50292" y="215646"/>
                </a:moveTo>
                <a:lnTo>
                  <a:pt x="14184" y="125022"/>
                </a:lnTo>
                <a:lnTo>
                  <a:pt x="6858" y="124968"/>
                </a:lnTo>
                <a:lnTo>
                  <a:pt x="6858" y="132080"/>
                </a:lnTo>
                <a:lnTo>
                  <a:pt x="40380" y="215265"/>
                </a:lnTo>
                <a:lnTo>
                  <a:pt x="41148" y="213360"/>
                </a:lnTo>
                <a:lnTo>
                  <a:pt x="41148" y="238416"/>
                </a:lnTo>
                <a:lnTo>
                  <a:pt x="50292" y="215646"/>
                </a:lnTo>
                <a:close/>
              </a:path>
              <a:path w="317500" h="430530">
                <a:moveTo>
                  <a:pt x="14184" y="305562"/>
                </a:moveTo>
                <a:lnTo>
                  <a:pt x="6858" y="305562"/>
                </a:lnTo>
                <a:lnTo>
                  <a:pt x="11430" y="312420"/>
                </a:lnTo>
                <a:lnTo>
                  <a:pt x="14184" y="305562"/>
                </a:lnTo>
                <a:close/>
              </a:path>
              <a:path w="317500" h="430530">
                <a:moveTo>
                  <a:pt x="240792" y="380999"/>
                </a:moveTo>
                <a:lnTo>
                  <a:pt x="240792" y="305562"/>
                </a:lnTo>
                <a:lnTo>
                  <a:pt x="14162" y="305615"/>
                </a:lnTo>
                <a:lnTo>
                  <a:pt x="11430" y="312420"/>
                </a:lnTo>
                <a:lnTo>
                  <a:pt x="6858" y="305562"/>
                </a:lnTo>
                <a:lnTo>
                  <a:pt x="6858" y="315468"/>
                </a:lnTo>
                <a:lnTo>
                  <a:pt x="230886" y="315468"/>
                </a:lnTo>
                <a:lnTo>
                  <a:pt x="230886" y="310896"/>
                </a:lnTo>
                <a:lnTo>
                  <a:pt x="235458" y="315468"/>
                </a:lnTo>
                <a:lnTo>
                  <a:pt x="235458" y="394335"/>
                </a:lnTo>
                <a:lnTo>
                  <a:pt x="240792" y="380999"/>
                </a:lnTo>
                <a:close/>
              </a:path>
              <a:path w="317500" h="430530">
                <a:moveTo>
                  <a:pt x="41148" y="217170"/>
                </a:moveTo>
                <a:lnTo>
                  <a:pt x="41148" y="213360"/>
                </a:lnTo>
                <a:lnTo>
                  <a:pt x="40380" y="215265"/>
                </a:lnTo>
                <a:lnTo>
                  <a:pt x="41148" y="217170"/>
                </a:lnTo>
                <a:close/>
              </a:path>
              <a:path w="317500" h="430530">
                <a:moveTo>
                  <a:pt x="316992" y="215646"/>
                </a:moveTo>
                <a:lnTo>
                  <a:pt x="230886" y="0"/>
                </a:lnTo>
                <a:lnTo>
                  <a:pt x="230886" y="115062"/>
                </a:lnTo>
                <a:lnTo>
                  <a:pt x="231647" y="115062"/>
                </a:lnTo>
                <a:lnTo>
                  <a:pt x="231647" y="26670"/>
                </a:lnTo>
                <a:lnTo>
                  <a:pt x="240792" y="25146"/>
                </a:lnTo>
                <a:lnTo>
                  <a:pt x="240792" y="49530"/>
                </a:lnTo>
                <a:lnTo>
                  <a:pt x="307086" y="215265"/>
                </a:lnTo>
                <a:lnTo>
                  <a:pt x="307848" y="213360"/>
                </a:lnTo>
                <a:lnTo>
                  <a:pt x="307848" y="238465"/>
                </a:lnTo>
                <a:lnTo>
                  <a:pt x="316992" y="215646"/>
                </a:lnTo>
                <a:close/>
              </a:path>
              <a:path w="317500" h="430530">
                <a:moveTo>
                  <a:pt x="235458" y="124968"/>
                </a:moveTo>
                <a:lnTo>
                  <a:pt x="235458" y="115062"/>
                </a:lnTo>
                <a:lnTo>
                  <a:pt x="230886" y="120396"/>
                </a:lnTo>
                <a:lnTo>
                  <a:pt x="230886" y="124968"/>
                </a:lnTo>
                <a:lnTo>
                  <a:pt x="235458" y="124968"/>
                </a:lnTo>
                <a:close/>
              </a:path>
              <a:path w="317500" h="430530">
                <a:moveTo>
                  <a:pt x="235458" y="315468"/>
                </a:moveTo>
                <a:lnTo>
                  <a:pt x="230886" y="310896"/>
                </a:lnTo>
                <a:lnTo>
                  <a:pt x="230886" y="315468"/>
                </a:lnTo>
                <a:lnTo>
                  <a:pt x="235458" y="315468"/>
                </a:lnTo>
                <a:close/>
              </a:path>
              <a:path w="317500" h="430530">
                <a:moveTo>
                  <a:pt x="235458" y="394335"/>
                </a:moveTo>
                <a:lnTo>
                  <a:pt x="235458" y="315468"/>
                </a:lnTo>
                <a:lnTo>
                  <a:pt x="230886" y="315468"/>
                </a:lnTo>
                <a:lnTo>
                  <a:pt x="230886" y="430530"/>
                </a:lnTo>
                <a:lnTo>
                  <a:pt x="231647" y="428628"/>
                </a:lnTo>
                <a:lnTo>
                  <a:pt x="231647" y="403860"/>
                </a:lnTo>
                <a:lnTo>
                  <a:pt x="235458" y="394335"/>
                </a:lnTo>
                <a:close/>
              </a:path>
              <a:path w="317500" h="430530">
                <a:moveTo>
                  <a:pt x="240792" y="49530"/>
                </a:moveTo>
                <a:lnTo>
                  <a:pt x="240792" y="25146"/>
                </a:lnTo>
                <a:lnTo>
                  <a:pt x="231647" y="26670"/>
                </a:lnTo>
                <a:lnTo>
                  <a:pt x="240792" y="49530"/>
                </a:lnTo>
                <a:close/>
              </a:path>
              <a:path w="317500" h="430530">
                <a:moveTo>
                  <a:pt x="240792" y="124968"/>
                </a:moveTo>
                <a:lnTo>
                  <a:pt x="240792" y="49530"/>
                </a:lnTo>
                <a:lnTo>
                  <a:pt x="231647" y="26670"/>
                </a:lnTo>
                <a:lnTo>
                  <a:pt x="231647" y="115062"/>
                </a:lnTo>
                <a:lnTo>
                  <a:pt x="235458" y="115062"/>
                </a:lnTo>
                <a:lnTo>
                  <a:pt x="235458" y="124968"/>
                </a:lnTo>
                <a:lnTo>
                  <a:pt x="240792" y="124968"/>
                </a:lnTo>
                <a:close/>
              </a:path>
              <a:path w="317500" h="430530">
                <a:moveTo>
                  <a:pt x="307848" y="238465"/>
                </a:moveTo>
                <a:lnTo>
                  <a:pt x="307848" y="217170"/>
                </a:lnTo>
                <a:lnTo>
                  <a:pt x="307086" y="215265"/>
                </a:lnTo>
                <a:lnTo>
                  <a:pt x="231647" y="403860"/>
                </a:lnTo>
                <a:lnTo>
                  <a:pt x="240669" y="406115"/>
                </a:lnTo>
                <a:lnTo>
                  <a:pt x="307848" y="238465"/>
                </a:lnTo>
                <a:close/>
              </a:path>
              <a:path w="317500" h="430530">
                <a:moveTo>
                  <a:pt x="240669" y="406115"/>
                </a:moveTo>
                <a:lnTo>
                  <a:pt x="231647" y="403860"/>
                </a:lnTo>
                <a:lnTo>
                  <a:pt x="231647" y="428628"/>
                </a:lnTo>
                <a:lnTo>
                  <a:pt x="240669" y="406115"/>
                </a:lnTo>
                <a:close/>
              </a:path>
              <a:path w="317500" h="430530">
                <a:moveTo>
                  <a:pt x="240792" y="406146"/>
                </a:moveTo>
                <a:lnTo>
                  <a:pt x="240792" y="405808"/>
                </a:lnTo>
                <a:lnTo>
                  <a:pt x="240669" y="406115"/>
                </a:lnTo>
                <a:close/>
              </a:path>
              <a:path w="317500" h="430530">
                <a:moveTo>
                  <a:pt x="307848" y="217170"/>
                </a:moveTo>
                <a:lnTo>
                  <a:pt x="307848" y="213360"/>
                </a:lnTo>
                <a:lnTo>
                  <a:pt x="307086" y="215265"/>
                </a:lnTo>
                <a:lnTo>
                  <a:pt x="307848" y="217170"/>
                </a:lnTo>
                <a:close/>
              </a:path>
            </a:pathLst>
          </a:custGeom>
          <a:solidFill>
            <a:schemeClr val="tx2"/>
          </a:solidFill>
        </p:spPr>
        <p:txBody>
          <a:bodyPr wrap="square" lIns="0" tIns="0" rIns="0" bIns="0" rtlCol="0"/>
          <a:lstStyle/>
          <a:p>
            <a:pPr defTabSz="806867">
              <a:defRPr/>
            </a:pPr>
            <a:endParaRPr sz="1588">
              <a:solidFill>
                <a:prstClr val="black"/>
              </a:solidFill>
            </a:endParaRPr>
          </a:p>
        </p:txBody>
      </p:sp>
      <p:sp>
        <p:nvSpPr>
          <p:cNvPr id="22" name="TextBox 21">
            <a:extLst>
              <a:ext uri="{FF2B5EF4-FFF2-40B4-BE49-F238E27FC236}">
                <a16:creationId xmlns:a16="http://schemas.microsoft.com/office/drawing/2014/main" id="{AA342008-3A19-4EB0-9EF3-8ACCCB4BF5D6}"/>
              </a:ext>
            </a:extLst>
          </p:cNvPr>
          <p:cNvSpPr txBox="1"/>
          <p:nvPr/>
        </p:nvSpPr>
        <p:spPr>
          <a:xfrm>
            <a:off x="3273687" y="1225971"/>
            <a:ext cx="2563009" cy="363946"/>
          </a:xfrm>
          <a:prstGeom prst="rect">
            <a:avLst/>
          </a:prstGeom>
          <a:noFill/>
        </p:spPr>
        <p:txBody>
          <a:bodyPr wrap="square" rtlCol="0">
            <a:spAutoFit/>
          </a:bodyPr>
          <a:lstStyle/>
          <a:p>
            <a:pPr defTabSz="806867"/>
            <a:r>
              <a:rPr lang="en-US" sz="1765" b="1" dirty="0">
                <a:solidFill>
                  <a:prstClr val="white">
                    <a:lumMod val="95000"/>
                  </a:prstClr>
                </a:solidFill>
              </a:rPr>
              <a:t>Central Data Warehouse</a:t>
            </a:r>
          </a:p>
        </p:txBody>
      </p:sp>
      <p:sp>
        <p:nvSpPr>
          <p:cNvPr id="23" name="Rectangle: Rounded Corners 22">
            <a:extLst>
              <a:ext uri="{FF2B5EF4-FFF2-40B4-BE49-F238E27FC236}">
                <a16:creationId xmlns:a16="http://schemas.microsoft.com/office/drawing/2014/main" id="{8ADD3571-0A19-4F43-85B0-EC4135B1CC79}"/>
              </a:ext>
            </a:extLst>
          </p:cNvPr>
          <p:cNvSpPr/>
          <p:nvPr/>
        </p:nvSpPr>
        <p:spPr>
          <a:xfrm>
            <a:off x="3142801" y="2342602"/>
            <a:ext cx="1025338" cy="35303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r>
              <a:rPr lang="en-US" sz="1588" dirty="0">
                <a:solidFill>
                  <a:prstClr val="white"/>
                </a:solidFill>
              </a:rPr>
              <a:t>Tag Data</a:t>
            </a:r>
          </a:p>
        </p:txBody>
      </p:sp>
      <p:sp>
        <p:nvSpPr>
          <p:cNvPr id="24" name="Rectangle: Rounded Corners 23">
            <a:extLst>
              <a:ext uri="{FF2B5EF4-FFF2-40B4-BE49-F238E27FC236}">
                <a16:creationId xmlns:a16="http://schemas.microsoft.com/office/drawing/2014/main" id="{A1D42A59-5256-4A4B-9E9E-738B565D0FE8}"/>
              </a:ext>
            </a:extLst>
          </p:cNvPr>
          <p:cNvSpPr/>
          <p:nvPr/>
        </p:nvSpPr>
        <p:spPr>
          <a:xfrm>
            <a:off x="4699645" y="1899329"/>
            <a:ext cx="1351531" cy="35303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r>
              <a:rPr lang="en-US" sz="1588" dirty="0">
                <a:solidFill>
                  <a:prstClr val="white"/>
                </a:solidFill>
              </a:rPr>
              <a:t>Item Master</a:t>
            </a:r>
          </a:p>
        </p:txBody>
      </p:sp>
      <p:sp>
        <p:nvSpPr>
          <p:cNvPr id="25" name="Rectangle: Rounded Corners 24">
            <a:extLst>
              <a:ext uri="{FF2B5EF4-FFF2-40B4-BE49-F238E27FC236}">
                <a16:creationId xmlns:a16="http://schemas.microsoft.com/office/drawing/2014/main" id="{D2B829E8-D016-40ED-A621-F0A0E8710832}"/>
              </a:ext>
            </a:extLst>
          </p:cNvPr>
          <p:cNvSpPr/>
          <p:nvPr/>
        </p:nvSpPr>
        <p:spPr>
          <a:xfrm>
            <a:off x="4699645" y="2342602"/>
            <a:ext cx="1351531" cy="35303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r>
              <a:rPr lang="en-US" sz="1588" dirty="0">
                <a:solidFill>
                  <a:prstClr val="white"/>
                </a:solidFill>
              </a:rPr>
              <a:t>Serial / Lot</a:t>
            </a:r>
          </a:p>
        </p:txBody>
      </p:sp>
      <p:sp>
        <p:nvSpPr>
          <p:cNvPr id="26" name="Rectangle: Rounded Corners 25">
            <a:extLst>
              <a:ext uri="{FF2B5EF4-FFF2-40B4-BE49-F238E27FC236}">
                <a16:creationId xmlns:a16="http://schemas.microsoft.com/office/drawing/2014/main" id="{ECC6BE79-6DA3-4EDB-9008-A7266092ACA1}"/>
              </a:ext>
            </a:extLst>
          </p:cNvPr>
          <p:cNvSpPr/>
          <p:nvPr/>
        </p:nvSpPr>
        <p:spPr>
          <a:xfrm>
            <a:off x="4699645" y="2781565"/>
            <a:ext cx="1351531" cy="35303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r>
              <a:rPr lang="en-US" sz="1588" dirty="0">
                <a:solidFill>
                  <a:prstClr val="white"/>
                </a:solidFill>
              </a:rPr>
              <a:t>Contract / PO</a:t>
            </a:r>
          </a:p>
        </p:txBody>
      </p:sp>
      <p:cxnSp>
        <p:nvCxnSpPr>
          <p:cNvPr id="27" name="Straight Arrow Connector 26">
            <a:extLst>
              <a:ext uri="{FF2B5EF4-FFF2-40B4-BE49-F238E27FC236}">
                <a16:creationId xmlns:a16="http://schemas.microsoft.com/office/drawing/2014/main" id="{1DECBEAF-31D7-4EC7-B733-794158F4B0C0}"/>
              </a:ext>
            </a:extLst>
          </p:cNvPr>
          <p:cNvCxnSpPr>
            <a:cxnSpLocks/>
            <a:stCxn id="34" idx="0"/>
            <a:endCxn id="4" idx="3"/>
          </p:cNvCxnSpPr>
          <p:nvPr/>
        </p:nvCxnSpPr>
        <p:spPr>
          <a:xfrm flipV="1">
            <a:off x="1907801" y="3418366"/>
            <a:ext cx="2647390" cy="1197394"/>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4A65720-5659-43D8-8012-50B4A2992F31}"/>
              </a:ext>
            </a:extLst>
          </p:cNvPr>
          <p:cNvCxnSpPr>
            <a:cxnSpLocks/>
            <a:stCxn id="7" idx="0"/>
            <a:endCxn id="4" idx="3"/>
          </p:cNvCxnSpPr>
          <p:nvPr/>
        </p:nvCxnSpPr>
        <p:spPr>
          <a:xfrm flipH="1" flipV="1">
            <a:off x="4555191" y="3418366"/>
            <a:ext cx="8069" cy="1197394"/>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9E22E98-94A5-401C-ADEE-30C568CE23B3}"/>
              </a:ext>
            </a:extLst>
          </p:cNvPr>
          <p:cNvCxnSpPr>
            <a:cxnSpLocks/>
            <a:endCxn id="4" idx="3"/>
          </p:cNvCxnSpPr>
          <p:nvPr/>
        </p:nvCxnSpPr>
        <p:spPr>
          <a:xfrm flipH="1" flipV="1">
            <a:off x="4555191" y="3418366"/>
            <a:ext cx="2721685" cy="1197393"/>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09D6B1A-FF51-4BA0-9917-921D9DB54AF6}"/>
              </a:ext>
            </a:extLst>
          </p:cNvPr>
          <p:cNvCxnSpPr/>
          <p:nvPr/>
        </p:nvCxnSpPr>
        <p:spPr>
          <a:xfrm>
            <a:off x="4168139" y="2477072"/>
            <a:ext cx="806824" cy="806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8C2EDD8-E21A-419E-B7B2-51B78C197E01}"/>
              </a:ext>
            </a:extLst>
          </p:cNvPr>
          <p:cNvCxnSpPr>
            <a:cxnSpLocks/>
            <a:stCxn id="23" idx="3"/>
            <a:endCxn id="24" idx="1"/>
          </p:cNvCxnSpPr>
          <p:nvPr/>
        </p:nvCxnSpPr>
        <p:spPr>
          <a:xfrm flipV="1">
            <a:off x="4168139" y="2075848"/>
            <a:ext cx="531506" cy="443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56668F6-913A-4974-B342-50B6CEE86852}"/>
              </a:ext>
            </a:extLst>
          </p:cNvPr>
          <p:cNvCxnSpPr>
            <a:cxnSpLocks/>
            <a:stCxn id="23" idx="3"/>
            <a:endCxn id="25" idx="1"/>
          </p:cNvCxnSpPr>
          <p:nvPr/>
        </p:nvCxnSpPr>
        <p:spPr>
          <a:xfrm>
            <a:off x="4168139" y="2519121"/>
            <a:ext cx="5315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31FD450-3DF3-483D-AF2E-634E2E173759}"/>
              </a:ext>
            </a:extLst>
          </p:cNvPr>
          <p:cNvCxnSpPr>
            <a:cxnSpLocks/>
            <a:stCxn id="23" idx="3"/>
            <a:endCxn id="26" idx="1"/>
          </p:cNvCxnSpPr>
          <p:nvPr/>
        </p:nvCxnSpPr>
        <p:spPr>
          <a:xfrm>
            <a:off x="4168139" y="2519120"/>
            <a:ext cx="531506" cy="438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9">
            <a:extLst>
              <a:ext uri="{FF2B5EF4-FFF2-40B4-BE49-F238E27FC236}">
                <a16:creationId xmlns:a16="http://schemas.microsoft.com/office/drawing/2014/main" id="{3990068E-A1C6-46AF-931F-4E3234483655}"/>
              </a:ext>
            </a:extLst>
          </p:cNvPr>
          <p:cNvSpPr txBox="1"/>
          <p:nvPr/>
        </p:nvSpPr>
        <p:spPr>
          <a:xfrm>
            <a:off x="806823" y="4615760"/>
            <a:ext cx="2201956" cy="1228606"/>
          </a:xfrm>
          <a:prstGeom prst="rect">
            <a:avLst/>
          </a:prstGeom>
          <a:solidFill>
            <a:srgbClr val="474D6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rtlCol="0">
            <a:spAutoFit/>
          </a:bodyPr>
          <a:lstStyle/>
          <a:p>
            <a:pPr defTabSz="806867">
              <a:defRPr/>
            </a:pPr>
            <a:endParaRPr sz="1588" dirty="0">
              <a:solidFill>
                <a:prstClr val="black"/>
              </a:solidFill>
              <a:cs typeface="Times New Roman"/>
            </a:endParaRPr>
          </a:p>
          <a:p>
            <a:pPr defTabSz="806867">
              <a:defRPr/>
            </a:pPr>
            <a:endParaRPr sz="1632" dirty="0">
              <a:solidFill>
                <a:prstClr val="black"/>
              </a:solidFill>
              <a:cs typeface="Times New Roman"/>
            </a:endParaRPr>
          </a:p>
          <a:p>
            <a:pPr marL="510455" defTabSz="806867">
              <a:defRPr/>
            </a:pPr>
            <a:r>
              <a:rPr sz="1588" b="1" spc="-4" dirty="0">
                <a:solidFill>
                  <a:srgbClr val="F1F1F1"/>
                </a:solidFill>
                <a:cs typeface="Corbel"/>
              </a:rPr>
              <a:t>Manufacturer</a:t>
            </a:r>
            <a:endParaRPr lang="en-US" sz="1588" b="1" spc="-4" dirty="0">
              <a:solidFill>
                <a:srgbClr val="F1F1F1"/>
              </a:solidFill>
              <a:cs typeface="Corbel"/>
            </a:endParaRPr>
          </a:p>
          <a:p>
            <a:pPr marL="510455" defTabSz="806867">
              <a:defRPr/>
            </a:pPr>
            <a:endParaRPr lang="en-US" sz="1588" b="1" spc="-4" dirty="0">
              <a:solidFill>
                <a:srgbClr val="F1F1F1"/>
              </a:solidFill>
              <a:cs typeface="Corbel"/>
            </a:endParaRPr>
          </a:p>
          <a:p>
            <a:pPr marL="510455" defTabSz="806867">
              <a:defRPr/>
            </a:pPr>
            <a:endParaRPr sz="1588" dirty="0">
              <a:solidFill>
                <a:prstClr val="black"/>
              </a:solidFill>
              <a:cs typeface="Corbel"/>
            </a:endParaRPr>
          </a:p>
        </p:txBody>
      </p:sp>
      <p:pic>
        <p:nvPicPr>
          <p:cNvPr id="8" name="Picture 7">
            <a:extLst>
              <a:ext uri="{FF2B5EF4-FFF2-40B4-BE49-F238E27FC236}">
                <a16:creationId xmlns:a16="http://schemas.microsoft.com/office/drawing/2014/main" id="{82A8C211-5D9B-44F1-A23B-F75EBFE2E619}"/>
              </a:ext>
            </a:extLst>
          </p:cNvPr>
          <p:cNvPicPr>
            <a:picLocks noChangeAspect="1"/>
          </p:cNvPicPr>
          <p:nvPr/>
        </p:nvPicPr>
        <p:blipFill>
          <a:blip r:embed="rId2"/>
          <a:stretch>
            <a:fillRect/>
          </a:stretch>
        </p:blipFill>
        <p:spPr>
          <a:xfrm>
            <a:off x="6076069" y="4605145"/>
            <a:ext cx="2665202" cy="1329909"/>
          </a:xfrm>
          <a:prstGeom prst="rect">
            <a:avLst/>
          </a:prstGeom>
        </p:spPr>
      </p:pic>
    </p:spTree>
    <p:extLst>
      <p:ext uri="{BB962C8B-B14F-4D97-AF65-F5344CB8AC3E}">
        <p14:creationId xmlns:p14="http://schemas.microsoft.com/office/powerpoint/2010/main" val="2183604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83D3-2F79-440E-A455-0113541DE096}"/>
              </a:ext>
            </a:extLst>
          </p:cNvPr>
          <p:cNvSpPr>
            <a:spLocks noGrp="1"/>
          </p:cNvSpPr>
          <p:nvPr>
            <p:ph type="body" idx="1"/>
          </p:nvPr>
        </p:nvSpPr>
        <p:spPr/>
        <p:txBody>
          <a:bodyPr/>
          <a:lstStyle/>
          <a:p>
            <a:pPr marL="0" indent="0">
              <a:buNone/>
            </a:pPr>
            <a:r>
              <a:rPr lang="en-US" dirty="0"/>
              <a:t>  </a:t>
            </a:r>
          </a:p>
        </p:txBody>
      </p:sp>
      <p:sp>
        <p:nvSpPr>
          <p:cNvPr id="3" name="TextBox 2">
            <a:extLst>
              <a:ext uri="{FF2B5EF4-FFF2-40B4-BE49-F238E27FC236}">
                <a16:creationId xmlns:a16="http://schemas.microsoft.com/office/drawing/2014/main" id="{5400223C-B5AD-49F4-8CBF-58353607A1CF}"/>
              </a:ext>
            </a:extLst>
          </p:cNvPr>
          <p:cNvSpPr txBox="1"/>
          <p:nvPr/>
        </p:nvSpPr>
        <p:spPr>
          <a:xfrm>
            <a:off x="739588" y="134471"/>
            <a:ext cx="7866529" cy="584775"/>
          </a:xfrm>
          <a:prstGeom prst="rect">
            <a:avLst/>
          </a:prstGeom>
          <a:noFill/>
        </p:spPr>
        <p:txBody>
          <a:bodyPr wrap="square" rtlCol="0">
            <a:spAutoFit/>
          </a:bodyPr>
          <a:lstStyle/>
          <a:p>
            <a:pPr algn="ctr" defTabSz="403433"/>
            <a:r>
              <a:rPr lang="en-US" sz="3200" b="1" dirty="0">
                <a:solidFill>
                  <a:schemeClr val="bg1">
                    <a:lumMod val="95000"/>
                  </a:schemeClr>
                </a:solidFill>
                <a:ea typeface="Tahoma" pitchFamily="34" charset="0"/>
                <a:cs typeface="Tahoma" pitchFamily="34" charset="0"/>
              </a:rPr>
              <a:t>Documented Operational Improvements</a:t>
            </a:r>
          </a:p>
        </p:txBody>
      </p:sp>
      <p:graphicFrame>
        <p:nvGraphicFramePr>
          <p:cNvPr id="4" name="Table 3">
            <a:extLst>
              <a:ext uri="{FF2B5EF4-FFF2-40B4-BE49-F238E27FC236}">
                <a16:creationId xmlns:a16="http://schemas.microsoft.com/office/drawing/2014/main" id="{CA30AD6F-642D-4433-9C10-89A13FCC0D8D}"/>
              </a:ext>
            </a:extLst>
          </p:cNvPr>
          <p:cNvGraphicFramePr>
            <a:graphicFrameLocks noGrp="1"/>
          </p:cNvGraphicFramePr>
          <p:nvPr/>
        </p:nvGraphicFramePr>
        <p:xfrm>
          <a:off x="537883" y="1277470"/>
          <a:ext cx="8177493" cy="3101787"/>
        </p:xfrm>
        <a:graphic>
          <a:graphicData uri="http://schemas.openxmlformats.org/drawingml/2006/table">
            <a:tbl>
              <a:tblPr firstRow="1" bandRow="1"/>
              <a:tblGrid>
                <a:gridCol w="3025599">
                  <a:extLst>
                    <a:ext uri="{9D8B030D-6E8A-4147-A177-3AD203B41FA5}">
                      <a16:colId xmlns:a16="http://schemas.microsoft.com/office/drawing/2014/main" val="20000"/>
                    </a:ext>
                  </a:extLst>
                </a:gridCol>
                <a:gridCol w="5151894">
                  <a:extLst>
                    <a:ext uri="{9D8B030D-6E8A-4147-A177-3AD203B41FA5}">
                      <a16:colId xmlns:a16="http://schemas.microsoft.com/office/drawing/2014/main" val="20001"/>
                    </a:ext>
                  </a:extLst>
                </a:gridCol>
              </a:tblGrid>
              <a:tr h="349624">
                <a:tc>
                  <a:txBody>
                    <a:bodyPr/>
                    <a:lstStyle>
                      <a:lvl1pPr marL="0">
                        <a:defRPr b="1">
                          <a:solidFill>
                            <a:schemeClr val="lt1"/>
                          </a:solidFill>
                          <a:latin typeface="Corbel" panose="020B0503020204020204"/>
                        </a:defRPr>
                      </a:lvl1pPr>
                      <a:lvl2pPr marL="457200">
                        <a:defRPr b="1">
                          <a:solidFill>
                            <a:schemeClr val="lt1"/>
                          </a:solidFill>
                          <a:latin typeface="Corbel" panose="020B0503020204020204"/>
                        </a:defRPr>
                      </a:lvl2pPr>
                      <a:lvl3pPr marL="914400">
                        <a:defRPr b="1">
                          <a:solidFill>
                            <a:schemeClr val="lt1"/>
                          </a:solidFill>
                          <a:latin typeface="Corbel" panose="020B0503020204020204"/>
                        </a:defRPr>
                      </a:lvl3pPr>
                      <a:lvl4pPr marL="1371600">
                        <a:defRPr b="1">
                          <a:solidFill>
                            <a:schemeClr val="lt1"/>
                          </a:solidFill>
                          <a:latin typeface="Corbel" panose="020B0503020204020204"/>
                        </a:defRPr>
                      </a:lvl4pPr>
                      <a:lvl5pPr marL="1828800">
                        <a:defRPr b="1">
                          <a:solidFill>
                            <a:schemeClr val="lt1"/>
                          </a:solidFill>
                          <a:latin typeface="Corbel" panose="020B0503020204020204"/>
                        </a:defRPr>
                      </a:lvl5pPr>
                      <a:lvl6pPr marL="2286000">
                        <a:defRPr b="1">
                          <a:solidFill>
                            <a:schemeClr val="lt1"/>
                          </a:solidFill>
                          <a:latin typeface="Corbel" panose="020B0503020204020204"/>
                        </a:defRPr>
                      </a:lvl6pPr>
                      <a:lvl7pPr marL="2743200">
                        <a:defRPr b="1">
                          <a:solidFill>
                            <a:schemeClr val="lt1"/>
                          </a:solidFill>
                          <a:latin typeface="Corbel" panose="020B0503020204020204"/>
                        </a:defRPr>
                      </a:lvl7pPr>
                      <a:lvl8pPr marL="3200400">
                        <a:defRPr b="1">
                          <a:solidFill>
                            <a:schemeClr val="lt1"/>
                          </a:solidFill>
                          <a:latin typeface="Corbel" panose="020B0503020204020204"/>
                        </a:defRPr>
                      </a:lvl8pPr>
                      <a:lvl9pPr marL="3657600">
                        <a:defRPr b="1">
                          <a:solidFill>
                            <a:schemeClr val="lt1"/>
                          </a:solidFill>
                          <a:latin typeface="Corbel" panose="020B0503020204020204"/>
                        </a:defRPr>
                      </a:lvl9pPr>
                    </a:lstStyle>
                    <a:p>
                      <a:r>
                        <a:rPr lang="en-US" sz="1800" dirty="0">
                          <a:latin typeface="Georgia" panose="02040502050405020303" pitchFamily="18" charset="0"/>
                        </a:rPr>
                        <a:t>Operational</a:t>
                      </a:r>
                      <a:r>
                        <a:rPr lang="en-US" sz="1800" baseline="0" dirty="0">
                          <a:latin typeface="Georgia" panose="02040502050405020303" pitchFamily="18" charset="0"/>
                        </a:rPr>
                        <a:t> Activity</a:t>
                      </a:r>
                      <a:endParaRPr lang="en-US" sz="1800" dirty="0">
                        <a:latin typeface="Georgia" panose="02040502050405020303" pitchFamily="18" charset="0"/>
                        <a:cs typeface="Arial" pitchFamily="34" charset="0"/>
                      </a:endParaRPr>
                    </a:p>
                  </a:txBody>
                  <a:tcPr marL="80682" marR="80682" marT="40341" marB="403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0">
                          <a:srgbClr val="786C71">
                            <a:lumMod val="50000"/>
                          </a:srgbClr>
                        </a:gs>
                        <a:gs pos="80000">
                          <a:srgbClr val="786C71">
                            <a:lumMod val="75000"/>
                          </a:srgbClr>
                        </a:gs>
                        <a:gs pos="100000">
                          <a:srgbClr val="786C71">
                            <a:lumMod val="60000"/>
                            <a:lumOff val="40000"/>
                          </a:srgbClr>
                        </a:gs>
                      </a:gsLst>
                      <a:lin ang="16200000" scaled="0"/>
                    </a:gradFill>
                  </a:tcPr>
                </a:tc>
                <a:tc>
                  <a:txBody>
                    <a:bodyPr/>
                    <a:lstStyle>
                      <a:lvl1pPr marL="0">
                        <a:defRPr b="1">
                          <a:solidFill>
                            <a:schemeClr val="lt1"/>
                          </a:solidFill>
                          <a:latin typeface="Corbel" panose="020B0503020204020204"/>
                        </a:defRPr>
                      </a:lvl1pPr>
                      <a:lvl2pPr marL="457200">
                        <a:defRPr b="1">
                          <a:solidFill>
                            <a:schemeClr val="lt1"/>
                          </a:solidFill>
                          <a:latin typeface="Corbel" panose="020B0503020204020204"/>
                        </a:defRPr>
                      </a:lvl2pPr>
                      <a:lvl3pPr marL="914400">
                        <a:defRPr b="1">
                          <a:solidFill>
                            <a:schemeClr val="lt1"/>
                          </a:solidFill>
                          <a:latin typeface="Corbel" panose="020B0503020204020204"/>
                        </a:defRPr>
                      </a:lvl3pPr>
                      <a:lvl4pPr marL="1371600">
                        <a:defRPr b="1">
                          <a:solidFill>
                            <a:schemeClr val="lt1"/>
                          </a:solidFill>
                          <a:latin typeface="Corbel" panose="020B0503020204020204"/>
                        </a:defRPr>
                      </a:lvl4pPr>
                      <a:lvl5pPr marL="1828800">
                        <a:defRPr b="1">
                          <a:solidFill>
                            <a:schemeClr val="lt1"/>
                          </a:solidFill>
                          <a:latin typeface="Corbel" panose="020B0503020204020204"/>
                        </a:defRPr>
                      </a:lvl5pPr>
                      <a:lvl6pPr marL="2286000">
                        <a:defRPr b="1">
                          <a:solidFill>
                            <a:schemeClr val="lt1"/>
                          </a:solidFill>
                          <a:latin typeface="Corbel" panose="020B0503020204020204"/>
                        </a:defRPr>
                      </a:lvl6pPr>
                      <a:lvl7pPr marL="2743200">
                        <a:defRPr b="1">
                          <a:solidFill>
                            <a:schemeClr val="lt1"/>
                          </a:solidFill>
                          <a:latin typeface="Corbel" panose="020B0503020204020204"/>
                        </a:defRPr>
                      </a:lvl7pPr>
                      <a:lvl8pPr marL="3200400">
                        <a:defRPr b="1">
                          <a:solidFill>
                            <a:schemeClr val="lt1"/>
                          </a:solidFill>
                          <a:latin typeface="Corbel" panose="020B0503020204020204"/>
                        </a:defRPr>
                      </a:lvl8pPr>
                      <a:lvl9pPr marL="3657600">
                        <a:defRPr b="1">
                          <a:solidFill>
                            <a:schemeClr val="lt1"/>
                          </a:solidFill>
                          <a:latin typeface="Corbel" panose="020B0503020204020204"/>
                        </a:defRPr>
                      </a:lvl9pPr>
                    </a:lstStyle>
                    <a:p>
                      <a:r>
                        <a:rPr lang="en-US" sz="1800" dirty="0">
                          <a:latin typeface="Georgia" panose="02040502050405020303" pitchFamily="18" charset="0"/>
                        </a:rPr>
                        <a:t>Documented</a:t>
                      </a:r>
                      <a:r>
                        <a:rPr lang="en-US" sz="1800" baseline="0" dirty="0">
                          <a:latin typeface="Georgia" panose="02040502050405020303" pitchFamily="18" charset="0"/>
                        </a:rPr>
                        <a:t> Results</a:t>
                      </a:r>
                      <a:endParaRPr lang="en-US" sz="1800" dirty="0">
                        <a:latin typeface="Georgia" panose="02040502050405020303" pitchFamily="18" charset="0"/>
                        <a:cs typeface="Arial" pitchFamily="34" charset="0"/>
                      </a:endParaRPr>
                    </a:p>
                  </a:txBody>
                  <a:tcPr marL="80682" marR="80682" marT="40341" marB="403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gradFill>
                      <a:gsLst>
                        <a:gs pos="0">
                          <a:srgbClr val="786C71">
                            <a:lumMod val="50000"/>
                          </a:srgbClr>
                        </a:gs>
                        <a:gs pos="80000">
                          <a:srgbClr val="786C71">
                            <a:lumMod val="75000"/>
                          </a:srgbClr>
                        </a:gs>
                        <a:gs pos="100000">
                          <a:srgbClr val="786C71">
                            <a:lumMod val="60000"/>
                            <a:lumOff val="40000"/>
                          </a:srgbClr>
                        </a:gs>
                      </a:gsLst>
                      <a:lin ang="16200000" scaled="0"/>
                    </a:gradFill>
                  </a:tcPr>
                </a:tc>
                <a:extLst>
                  <a:ext uri="{0D108BD9-81ED-4DB2-BD59-A6C34878D82A}">
                    <a16:rowId xmlns:a16="http://schemas.microsoft.com/office/drawing/2014/main" val="10000"/>
                  </a:ext>
                </a:extLst>
              </a:tr>
              <a:tr h="524435">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Georgia" panose="02040502050405020303" pitchFamily="18" charset="0"/>
                        </a:rPr>
                        <a:t>Production Control</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Reduced Quality</a:t>
                      </a:r>
                      <a:r>
                        <a:rPr lang="en-US" sz="1600" baseline="0" dirty="0">
                          <a:latin typeface="Georgia" panose="02040502050405020303" pitchFamily="18" charset="0"/>
                        </a:rPr>
                        <a:t> Checks by 20 hours per week</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extLst>
                  <a:ext uri="{0D108BD9-81ED-4DB2-BD59-A6C34878D82A}">
                    <a16:rowId xmlns:a16="http://schemas.microsoft.com/office/drawing/2014/main" val="10001"/>
                  </a:ext>
                </a:extLst>
              </a:tr>
              <a:tr h="537882">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Receiving</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20000"/>
                      </a:srgbClr>
                    </a:solidFill>
                  </a:tcPr>
                </a:tc>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Reduced Receiving Time </a:t>
                      </a:r>
                      <a:r>
                        <a:rPr lang="en-US" sz="1600" baseline="0" dirty="0">
                          <a:latin typeface="Georgia" panose="02040502050405020303" pitchFamily="18" charset="0"/>
                        </a:rPr>
                        <a:t>to 20 Minutes </a:t>
                      </a:r>
                      <a:r>
                        <a:rPr lang="en-US" sz="1600" dirty="0">
                          <a:latin typeface="Georgia" panose="02040502050405020303" pitchFamily="18" charset="0"/>
                        </a:rPr>
                        <a:t>from 3</a:t>
                      </a:r>
                      <a:r>
                        <a:rPr lang="en-US" sz="1600" baseline="0" dirty="0">
                          <a:latin typeface="Georgia" panose="02040502050405020303" pitchFamily="18" charset="0"/>
                        </a:rPr>
                        <a:t> hours </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20000"/>
                      </a:srgbClr>
                    </a:solidFill>
                  </a:tcPr>
                </a:tc>
                <a:extLst>
                  <a:ext uri="{0D108BD9-81ED-4DB2-BD59-A6C34878D82A}">
                    <a16:rowId xmlns:a16="http://schemas.microsoft.com/office/drawing/2014/main" val="10002"/>
                  </a:ext>
                </a:extLst>
              </a:tr>
              <a:tr h="564776">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Georgia" panose="02040502050405020303" pitchFamily="18" charset="0"/>
                        </a:rPr>
                        <a:t>Point of Sale</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Processed</a:t>
                      </a:r>
                      <a:r>
                        <a:rPr lang="en-US" sz="1600" baseline="0" dirty="0">
                          <a:latin typeface="Georgia" panose="02040502050405020303" pitchFamily="18" charset="0"/>
                        </a:rPr>
                        <a:t> Platoon of 50 Recruits in 1 hour down from 2.5 hours</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extLst>
                  <a:ext uri="{0D108BD9-81ED-4DB2-BD59-A6C34878D82A}">
                    <a16:rowId xmlns:a16="http://schemas.microsoft.com/office/drawing/2014/main" val="10003"/>
                  </a:ext>
                </a:extLst>
              </a:tr>
              <a:tr h="578224">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Georgia" panose="02040502050405020303" pitchFamily="18" charset="0"/>
                        </a:rPr>
                        <a:t>Physical Inventory Counting</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20000"/>
                      </a:srgbClr>
                    </a:solidFill>
                  </a:tcPr>
                </a:tc>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Reduced Counting Time</a:t>
                      </a:r>
                      <a:r>
                        <a:rPr lang="en-US" sz="1600" baseline="0" dirty="0">
                          <a:latin typeface="Georgia" panose="02040502050405020303" pitchFamily="18" charset="0"/>
                        </a:rPr>
                        <a:t> to 6 hours from 2 days</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20000"/>
                      </a:srgbClr>
                    </a:solidFill>
                  </a:tcPr>
                </a:tc>
                <a:extLst>
                  <a:ext uri="{0D108BD9-81ED-4DB2-BD59-A6C34878D82A}">
                    <a16:rowId xmlns:a16="http://schemas.microsoft.com/office/drawing/2014/main" val="10004"/>
                  </a:ext>
                </a:extLst>
              </a:tr>
              <a:tr h="537882">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Georgia" panose="02040502050405020303" pitchFamily="18" charset="0"/>
                        </a:rPr>
                        <a:t>Physical Inventory Variance</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tc>
                  <a:txBody>
                    <a:bodyPr/>
                    <a:lstStyle>
                      <a:lvl1pPr marL="0">
                        <a:defRPr>
                          <a:solidFill>
                            <a:schemeClr val="dk1"/>
                          </a:solidFill>
                          <a:latin typeface="Corbel" panose="020B0503020204020204"/>
                        </a:defRPr>
                      </a:lvl1pPr>
                      <a:lvl2pPr marL="457200">
                        <a:defRPr>
                          <a:solidFill>
                            <a:schemeClr val="dk1"/>
                          </a:solidFill>
                          <a:latin typeface="Corbel" panose="020B0503020204020204"/>
                        </a:defRPr>
                      </a:lvl2pPr>
                      <a:lvl3pPr marL="914400">
                        <a:defRPr>
                          <a:solidFill>
                            <a:schemeClr val="dk1"/>
                          </a:solidFill>
                          <a:latin typeface="Corbel" panose="020B0503020204020204"/>
                        </a:defRPr>
                      </a:lvl3pPr>
                      <a:lvl4pPr marL="1371600">
                        <a:defRPr>
                          <a:solidFill>
                            <a:schemeClr val="dk1"/>
                          </a:solidFill>
                          <a:latin typeface="Corbel" panose="020B0503020204020204"/>
                        </a:defRPr>
                      </a:lvl4pPr>
                      <a:lvl5pPr marL="1828800">
                        <a:defRPr>
                          <a:solidFill>
                            <a:schemeClr val="dk1"/>
                          </a:solidFill>
                          <a:latin typeface="Corbel" panose="020B0503020204020204"/>
                        </a:defRPr>
                      </a:lvl5pPr>
                      <a:lvl6pPr marL="2286000">
                        <a:defRPr>
                          <a:solidFill>
                            <a:schemeClr val="dk1"/>
                          </a:solidFill>
                          <a:latin typeface="Corbel" panose="020B0503020204020204"/>
                        </a:defRPr>
                      </a:lvl6pPr>
                      <a:lvl7pPr marL="2743200">
                        <a:defRPr>
                          <a:solidFill>
                            <a:schemeClr val="dk1"/>
                          </a:solidFill>
                          <a:latin typeface="Corbel" panose="020B0503020204020204"/>
                        </a:defRPr>
                      </a:lvl7pPr>
                      <a:lvl8pPr marL="3200400">
                        <a:defRPr>
                          <a:solidFill>
                            <a:schemeClr val="dk1"/>
                          </a:solidFill>
                          <a:latin typeface="Corbel" panose="020B0503020204020204"/>
                        </a:defRPr>
                      </a:lvl8pPr>
                      <a:lvl9pPr marL="3657600">
                        <a:defRPr>
                          <a:solidFill>
                            <a:schemeClr val="dk1"/>
                          </a:solidFill>
                          <a:latin typeface="Corbel" panose="020B0503020204020204"/>
                        </a:defRPr>
                      </a:lvl9pPr>
                    </a:lstStyle>
                    <a:p>
                      <a:r>
                        <a:rPr lang="en-US" sz="1600" dirty="0">
                          <a:latin typeface="Georgia" panose="02040502050405020303" pitchFamily="18" charset="0"/>
                        </a:rPr>
                        <a:t>Variances reduced</a:t>
                      </a:r>
                      <a:r>
                        <a:rPr lang="en-US" sz="1600" baseline="0" dirty="0">
                          <a:latin typeface="Georgia" panose="02040502050405020303" pitchFamily="18" charset="0"/>
                        </a:rPr>
                        <a:t> to 0.18% from 5%-8%</a:t>
                      </a:r>
                      <a:endParaRPr lang="en-US" sz="1600" dirty="0">
                        <a:latin typeface="Georgia" panose="02040502050405020303" pitchFamily="18" charset="0"/>
                        <a:cs typeface="Arial" pitchFamily="34" charset="0"/>
                      </a:endParaRPr>
                    </a:p>
                  </a:txBody>
                  <a:tcPr marL="80682" marR="80682" marT="40341" marB="4034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86C71">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43800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2">
            <a:extLst>
              <a:ext uri="{FF2B5EF4-FFF2-40B4-BE49-F238E27FC236}">
                <a16:creationId xmlns:a16="http://schemas.microsoft.com/office/drawing/2014/main" id="{54D02EE4-64EB-4886-9CB0-979B6FCAA7EE}"/>
              </a:ext>
            </a:extLst>
          </p:cNvPr>
          <p:cNvSpPr txBox="1">
            <a:spLocks/>
          </p:cNvSpPr>
          <p:nvPr/>
        </p:nvSpPr>
        <p:spPr>
          <a:xfrm>
            <a:off x="1073020" y="3037931"/>
            <a:ext cx="6988629" cy="504625"/>
          </a:xfrm>
          <a:prstGeom prst="rect">
            <a:avLst/>
          </a:prstGeom>
        </p:spPr>
        <p:txBody>
          <a:bodyPr vert="horz" wrap="square" lIns="0" tIns="12065" rIns="0" bIns="0" rtlCol="0">
            <a:spAutoFit/>
          </a:bodyPr>
          <a:lstStyle>
            <a:lvl1pPr>
              <a:defRPr>
                <a:latin typeface="+mj-lt"/>
                <a:ea typeface="+mj-ea"/>
                <a:cs typeface="+mj-cs"/>
              </a:defRPr>
            </a:lvl1pPr>
          </a:lstStyle>
          <a:p>
            <a:pPr marL="12700" algn="ctr">
              <a:spcBef>
                <a:spcPts val="95"/>
              </a:spcBef>
            </a:pPr>
            <a:r>
              <a:rPr lang="en-US" sz="3200" b="1" kern="0" spc="-60" dirty="0">
                <a:solidFill>
                  <a:schemeClr val="tx2"/>
                </a:solidFill>
                <a:latin typeface="+mn-lt"/>
              </a:rPr>
              <a:t>Thank you for your Interest</a:t>
            </a:r>
            <a:endParaRPr lang="en-US" sz="3200" b="1" kern="0" spc="-65" dirty="0">
              <a:solidFill>
                <a:schemeClr val="tx2"/>
              </a:solidFill>
              <a:latin typeface="+mn-lt"/>
            </a:endParaRPr>
          </a:p>
        </p:txBody>
      </p:sp>
    </p:spTree>
    <p:extLst>
      <p:ext uri="{BB962C8B-B14F-4D97-AF65-F5344CB8AC3E}">
        <p14:creationId xmlns:p14="http://schemas.microsoft.com/office/powerpoint/2010/main" val="426303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64F82-7C63-472F-B386-FB5545EA1BE0}"/>
              </a:ext>
            </a:extLst>
          </p:cNvPr>
          <p:cNvSpPr txBox="1">
            <a:spLocks/>
          </p:cNvSpPr>
          <p:nvPr/>
        </p:nvSpPr>
        <p:spPr>
          <a:xfrm>
            <a:off x="0" y="0"/>
            <a:ext cx="0" cy="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p>
          <a:p>
            <a:pPr marL="0" indent="0">
              <a:buFont typeface="Arial" panose="020B0604020202020204" pitchFamily="34" charset="0"/>
              <a:buNone/>
            </a:pPr>
            <a:endParaRPr lang="en-US" dirty="0"/>
          </a:p>
        </p:txBody>
      </p:sp>
      <p:sp>
        <p:nvSpPr>
          <p:cNvPr id="3" name="TextBox 2">
            <a:extLst>
              <a:ext uri="{FF2B5EF4-FFF2-40B4-BE49-F238E27FC236}">
                <a16:creationId xmlns:a16="http://schemas.microsoft.com/office/drawing/2014/main" id="{252CA768-D2EE-4B17-8AE4-928476BC4E25}"/>
              </a:ext>
            </a:extLst>
          </p:cNvPr>
          <p:cNvSpPr txBox="1"/>
          <p:nvPr/>
        </p:nvSpPr>
        <p:spPr>
          <a:xfrm>
            <a:off x="994410" y="9053"/>
            <a:ext cx="7155180" cy="584775"/>
          </a:xfrm>
          <a:prstGeom prst="rect">
            <a:avLst/>
          </a:prstGeom>
          <a:noFill/>
        </p:spPr>
        <p:txBody>
          <a:bodyPr wrap="square" rtlCol="0">
            <a:spAutoFit/>
          </a:bodyPr>
          <a:lstStyle/>
          <a:p>
            <a:pPr algn="ctr"/>
            <a:r>
              <a:rPr lang="en-US" altLang="en-US" sz="3200" b="1" dirty="0">
                <a:solidFill>
                  <a:schemeClr val="bg1"/>
                </a:solidFill>
                <a:ea typeface="Calibri" panose="020F0502020204030204" pitchFamily="34" charset="0"/>
                <a:cs typeface="Times New Roman" panose="02020603050405020304" pitchFamily="18" charset="0"/>
              </a:rPr>
              <a:t>AVA™</a:t>
            </a:r>
            <a:r>
              <a:rPr lang="en-US" sz="32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solidFill>
              </a:rPr>
              <a:t>Manager Suite</a:t>
            </a:r>
            <a:endParaRPr lang="en-US" sz="2800" b="1" dirty="0">
              <a:solidFill>
                <a:schemeClr val="bg1">
                  <a:lumMod val="95000"/>
                </a:schemeClr>
              </a:solidFill>
            </a:endParaRPr>
          </a:p>
        </p:txBody>
      </p:sp>
      <p:sp>
        <p:nvSpPr>
          <p:cNvPr id="4" name="Rectangle 3">
            <a:extLst>
              <a:ext uri="{FF2B5EF4-FFF2-40B4-BE49-F238E27FC236}">
                <a16:creationId xmlns:a16="http://schemas.microsoft.com/office/drawing/2014/main" id="{7EF9521E-3EF8-4F08-A71F-741E9DB6E1CE}"/>
              </a:ext>
            </a:extLst>
          </p:cNvPr>
          <p:cNvSpPr/>
          <p:nvPr/>
        </p:nvSpPr>
        <p:spPr>
          <a:xfrm>
            <a:off x="2" y="1007316"/>
            <a:ext cx="2652663" cy="4720395"/>
          </a:xfrm>
          <a:prstGeom prst="rect">
            <a:avLst/>
          </a:prstGeom>
          <a:solidFill>
            <a:srgbClr val="E2BA5A"/>
          </a:solidFill>
        </p:spPr>
        <p:txBody>
          <a:bodyPr wrap="square">
            <a:spAutoFit/>
          </a:bodyPr>
          <a:lstStyle/>
          <a:p>
            <a:pPr>
              <a:lnSpc>
                <a:spcPct val="130000"/>
              </a:lnSpc>
              <a:spcBef>
                <a:spcPts val="800"/>
              </a:spcBef>
              <a:spcAft>
                <a:spcPts val="900"/>
              </a:spcAft>
            </a:pPr>
            <a:r>
              <a:rPr lang="en-US" sz="1600" b="1" dirty="0">
                <a:latin typeface="Calibri" panose="020F0502020204030204" pitchFamily="34" charset="0"/>
                <a:ea typeface="Times New Roman" panose="02020603050405020304" pitchFamily="18" charset="0"/>
                <a:cs typeface="Arial" panose="020B0604020202020204" pitchFamily="34" charset="0"/>
              </a:rPr>
              <a:t>Background:</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900"/>
              </a:spcAft>
            </a:pPr>
            <a:r>
              <a:rPr lang="en-US" sz="1200" dirty="0">
                <a:latin typeface="Calibri" panose="020F0502020204030204" pitchFamily="34" charset="0"/>
                <a:ea typeface="Times New Roman" panose="02020603050405020304" pitchFamily="18" charset="0"/>
                <a:cs typeface="Arial" panose="020B0604020202020204" pitchFamily="34" charset="0"/>
              </a:rPr>
              <a:t>AdvanTech, Inc. is proud to unveil our </a:t>
            </a:r>
            <a:r>
              <a:rPr lang="en-US" sz="1200" b="1" dirty="0">
                <a:latin typeface="Calibri" panose="020F0502020204030204" pitchFamily="34" charset="0"/>
                <a:ea typeface="Times New Roman" panose="02020603050405020304" pitchFamily="18" charset="0"/>
                <a:cs typeface="Arial" panose="020B0604020202020204" pitchFamily="34" charset="0"/>
              </a:rPr>
              <a:t>AVA™ Manager Suite</a:t>
            </a:r>
            <a:r>
              <a:rPr lang="en-US" sz="1200" dirty="0">
                <a:latin typeface="Calibri" panose="020F0502020204030204" pitchFamily="34" charset="0"/>
                <a:ea typeface="Times New Roman" panose="02020603050405020304" pitchFamily="18" charset="0"/>
                <a:cs typeface="Arial" panose="020B0604020202020204" pitchFamily="34" charset="0"/>
              </a:rPr>
              <a:t>.  These applications are all based on three guiding principles of:</a:t>
            </a:r>
          </a:p>
          <a:p>
            <a:pPr>
              <a:spcAft>
                <a:spcPts val="900"/>
              </a:spcAft>
            </a:pPr>
            <a:r>
              <a:rPr lang="en-US" sz="1600" b="1" dirty="0">
                <a:latin typeface="Calibri" panose="020F0502020204030204" pitchFamily="34" charset="0"/>
                <a:ea typeface="Times New Roman" panose="02020603050405020304" pitchFamily="18" charset="0"/>
                <a:cs typeface="Arial" panose="020B0604020202020204" pitchFamily="34" charset="0"/>
              </a:rPr>
              <a:t>A</a:t>
            </a:r>
            <a:r>
              <a:rPr lang="en-US" sz="1200" dirty="0">
                <a:latin typeface="Calibri" panose="020F0502020204030204" pitchFamily="34" charset="0"/>
                <a:ea typeface="Times New Roman" panose="02020603050405020304" pitchFamily="18" charset="0"/>
                <a:cs typeface="Arial" panose="020B0604020202020204" pitchFamily="34" charset="0"/>
              </a:rPr>
              <a:t>ccuracy, </a:t>
            </a:r>
            <a:r>
              <a:rPr lang="en-US" sz="1600" b="1" dirty="0">
                <a:latin typeface="Calibri" panose="020F0502020204030204" pitchFamily="34" charset="0"/>
                <a:ea typeface="Times New Roman" panose="02020603050405020304" pitchFamily="18" charset="0"/>
                <a:cs typeface="Arial" panose="020B0604020202020204" pitchFamily="34" charset="0"/>
              </a:rPr>
              <a:t>V</a:t>
            </a:r>
            <a:r>
              <a:rPr lang="en-US" sz="1200" dirty="0">
                <a:latin typeface="Calibri" panose="020F0502020204030204" pitchFamily="34" charset="0"/>
                <a:ea typeface="Times New Roman" panose="02020603050405020304" pitchFamily="18" charset="0"/>
                <a:cs typeface="Arial" panose="020B0604020202020204" pitchFamily="34" charset="0"/>
              </a:rPr>
              <a:t>isibility and </a:t>
            </a:r>
            <a:r>
              <a:rPr lang="en-US" sz="1600" b="1" dirty="0">
                <a:latin typeface="Calibri" panose="020F0502020204030204" pitchFamily="34" charset="0"/>
                <a:ea typeface="Times New Roman" panose="02020603050405020304" pitchFamily="18" charset="0"/>
                <a:cs typeface="Arial" panose="020B0604020202020204" pitchFamily="34" charset="0"/>
              </a:rPr>
              <a:t>A</a:t>
            </a:r>
            <a:r>
              <a:rPr lang="en-US" sz="1200" dirty="0">
                <a:latin typeface="Calibri" panose="020F0502020204030204" pitchFamily="34" charset="0"/>
                <a:ea typeface="Times New Roman" panose="02020603050405020304" pitchFamily="18" charset="0"/>
                <a:cs typeface="Arial" panose="020B0604020202020204" pitchFamily="34" charset="0"/>
              </a:rPr>
              <a:t>ccountability. </a:t>
            </a:r>
          </a:p>
          <a:p>
            <a:pPr>
              <a:lnSpc>
                <a:spcPct val="130000"/>
              </a:lnSpc>
              <a:spcAft>
                <a:spcPts val="900"/>
              </a:spcAft>
            </a:pPr>
            <a:r>
              <a:rPr lang="en-US" sz="1200" dirty="0">
                <a:latin typeface="Calibri" panose="020F0502020204030204" pitchFamily="34" charset="0"/>
                <a:ea typeface="Times New Roman" panose="02020603050405020304" pitchFamily="18" charset="0"/>
                <a:cs typeface="Arial" panose="020B0604020202020204" pitchFamily="34" charset="0"/>
              </a:rPr>
              <a:t>These applications are browser-based, online, real-time using standard browsers and rely on a central encrypted relational database located in Annapolis or at your site.  </a:t>
            </a:r>
          </a:p>
          <a:p>
            <a:pPr>
              <a:lnSpc>
                <a:spcPct val="130000"/>
              </a:lnSpc>
              <a:spcAft>
                <a:spcPts val="900"/>
              </a:spcAft>
            </a:pPr>
            <a:r>
              <a:rPr lang="en-US" sz="1200" dirty="0">
                <a:latin typeface="Calibri" panose="020F0502020204030204" pitchFamily="34" charset="0"/>
                <a:ea typeface="Times New Roman" panose="02020603050405020304" pitchFamily="18" charset="0"/>
                <a:cs typeface="Arial" panose="020B0604020202020204" pitchFamily="34" charset="0"/>
              </a:rPr>
              <a:t>Our systems are in operation throughout the U.S in multiple industries.  Our goal is to assist our clients achieve substantial savings through implementation of advanced technology and best operational practices.</a:t>
            </a:r>
          </a:p>
        </p:txBody>
      </p:sp>
      <p:sp>
        <p:nvSpPr>
          <p:cNvPr id="5" name="Rectangle 4">
            <a:extLst>
              <a:ext uri="{FF2B5EF4-FFF2-40B4-BE49-F238E27FC236}">
                <a16:creationId xmlns:a16="http://schemas.microsoft.com/office/drawing/2014/main" id="{E40603BD-EDFE-4A8C-9D96-9725C340CBEF}"/>
              </a:ext>
            </a:extLst>
          </p:cNvPr>
          <p:cNvSpPr/>
          <p:nvPr/>
        </p:nvSpPr>
        <p:spPr>
          <a:xfrm>
            <a:off x="2634559" y="753828"/>
            <a:ext cx="6491335" cy="5098832"/>
          </a:xfrm>
          <a:prstGeom prst="rect">
            <a:avLst/>
          </a:prstGeom>
        </p:spPr>
        <p:txBody>
          <a:bodyPr wrap="square">
            <a:spAutoFit/>
          </a:bodyPr>
          <a:lstStyle/>
          <a:p>
            <a:pPr>
              <a:spcBef>
                <a:spcPts val="1200"/>
              </a:spcBef>
              <a:spcAft>
                <a:spcPts val="500"/>
              </a:spcAft>
            </a:pPr>
            <a:r>
              <a:rPr lang="en-US" sz="1200" b="1" u="sng" dirty="0">
                <a:latin typeface="Calibri" panose="020F0502020204030204" pitchFamily="34" charset="0"/>
                <a:ea typeface="Times New Roman" panose="02020603050405020304" pitchFamily="18" charset="0"/>
                <a:cs typeface="Arial" panose="020B0604020202020204" pitchFamily="34" charset="0"/>
              </a:rPr>
              <a:t> </a:t>
            </a:r>
            <a:r>
              <a:rPr lang="en-US" sz="1600" b="1" u="sng" dirty="0">
                <a:latin typeface="Calibri" panose="020F0502020204030204" pitchFamily="34" charset="0"/>
                <a:ea typeface="Times New Roman" panose="02020603050405020304" pitchFamily="18" charset="0"/>
                <a:cs typeface="Arial" panose="020B0604020202020204" pitchFamily="34" charset="0"/>
              </a:rPr>
              <a:t>AVA</a:t>
            </a:r>
            <a:r>
              <a:rPr lang="en-US" sz="1600" b="1" u="sng" dirty="0">
                <a:latin typeface="Calibri" panose="020F0502020204030204" pitchFamily="34" charset="0"/>
                <a:ea typeface="Times New Roman" panose="02020603050405020304" pitchFamily="18" charset="0"/>
                <a:cs typeface="Calibri" panose="020F0502020204030204" pitchFamily="34" charset="0"/>
              </a:rPr>
              <a:t>™ </a:t>
            </a:r>
            <a:r>
              <a:rPr lang="en-US" sz="1600" b="1" u="sng" dirty="0">
                <a:latin typeface="Calibri" panose="020F0502020204030204" pitchFamily="34" charset="0"/>
                <a:ea typeface="Times New Roman" panose="02020603050405020304" pitchFamily="18" charset="0"/>
                <a:cs typeface="Arial" panose="020B0604020202020204" pitchFamily="34" charset="0"/>
              </a:rPr>
              <a:t>Asset Manager:</a:t>
            </a:r>
            <a:endParaRPr lang="en-US" sz="1600" u="sng" dirty="0">
              <a:latin typeface="Calibri" panose="020F0502020204030204" pitchFamily="34" charset="0"/>
              <a:ea typeface="Times New Roman" panose="02020603050405020304" pitchFamily="18" charset="0"/>
              <a:cs typeface="Times New Roman" panose="02020603050405020304" pitchFamily="18" charset="0"/>
            </a:endParaRPr>
          </a:p>
          <a:p>
            <a:pPr marR="0">
              <a:spcBef>
                <a:spcPts val="0"/>
              </a:spcBef>
              <a:spcAft>
                <a:spcPts val="500"/>
              </a:spcAft>
            </a:pPr>
            <a:r>
              <a:rPr lang="en-US" sz="1200" dirty="0">
                <a:latin typeface="Calibri" panose="020F0502020204030204" pitchFamily="34" charset="0"/>
                <a:ea typeface="Times New Roman" panose="02020603050405020304" pitchFamily="18" charset="0"/>
                <a:cs typeface="Arial" panose="020B0604020202020204" pitchFamily="34" charset="0"/>
              </a:rPr>
              <a:t>Defines facilities to the room level.  Tracks assets (moveable and fixed) to the serial number level to individual rooms.  Assigned ownership of each room within each facility.  Establishes and tracks projects and work orders to document and monitor labor and non-labor costs.  Automates the internal package delivery process by defining delivery routes and building manifests to deliver within the organization.  Track employees, contractors and visitors who have access to assets.  Performs physical inventory counting and reconciliation processes. Generates numerous operational and accounting reports.   </a:t>
            </a:r>
          </a:p>
          <a:p>
            <a:pPr marR="0">
              <a:spcBef>
                <a:spcPts val="0"/>
              </a:spcBef>
              <a:spcAft>
                <a:spcPts val="500"/>
              </a:spcAft>
            </a:pPr>
            <a:endParaRPr lang="en-US" b="1" u="sng" dirty="0">
              <a:latin typeface="Calibri" panose="020F0502020204030204" pitchFamily="34" charset="0"/>
              <a:ea typeface="Times New Roman" panose="02020603050405020304" pitchFamily="18" charset="0"/>
              <a:cs typeface="Arial" panose="020B0604020202020204" pitchFamily="34" charset="0"/>
            </a:endParaRPr>
          </a:p>
          <a:p>
            <a:pPr>
              <a:spcAft>
                <a:spcPts val="500"/>
              </a:spcAft>
            </a:pPr>
            <a:r>
              <a:rPr lang="en-US" sz="1600" b="1" u="sng" dirty="0">
                <a:latin typeface="Calibri" panose="020F0502020204030204" pitchFamily="34" charset="0"/>
                <a:ea typeface="Times New Roman" panose="02020603050405020304" pitchFamily="18" charset="0"/>
                <a:cs typeface="Arial" panose="020B0604020202020204" pitchFamily="34" charset="0"/>
              </a:rPr>
              <a:t>AVA</a:t>
            </a:r>
            <a:r>
              <a:rPr lang="en-US" sz="1600" b="1" u="sng" dirty="0">
                <a:latin typeface="Calibri" panose="020F0502020204030204" pitchFamily="34" charset="0"/>
                <a:ea typeface="Times New Roman" panose="02020603050405020304" pitchFamily="18" charset="0"/>
                <a:cs typeface="Calibri" panose="020F0502020204030204" pitchFamily="34" charset="0"/>
              </a:rPr>
              <a:t>™ Item Manager:</a:t>
            </a:r>
            <a:r>
              <a:rPr lang="en-US" sz="1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R="0">
              <a:spcBef>
                <a:spcPts val="0"/>
              </a:spcBef>
              <a:spcAft>
                <a:spcPts val="500"/>
              </a:spcAft>
            </a:pPr>
            <a:r>
              <a:rPr lang="en-US" sz="1200" dirty="0">
                <a:latin typeface="Calibri" panose="020F0502020204030204" pitchFamily="34" charset="0"/>
                <a:ea typeface="Times New Roman" panose="02020603050405020304" pitchFamily="18" charset="0"/>
                <a:cs typeface="Arial" panose="020B0604020202020204" pitchFamily="34" charset="0"/>
              </a:rPr>
              <a:t>Fully-featured, multi-entity, procurement, requisitioning, receiving, remote inventory, cross leveling and perpetual inventory management system. Full audit trails with transaction history.  Multiple stockrooms allowed with individual reorder parameters established.  Asset visibility option to include inventory levels from prime suppliers. Serial and lot number tracking available.</a:t>
            </a:r>
          </a:p>
          <a:p>
            <a:pPr>
              <a:spcBef>
                <a:spcPts val="1200"/>
              </a:spcBef>
              <a:spcAft>
                <a:spcPts val="500"/>
              </a:spcAft>
            </a:pPr>
            <a:endParaRPr lang="en-US" sz="1400" b="1" u="sng" dirty="0">
              <a:latin typeface="Calibri" panose="020F0502020204030204" pitchFamily="34" charset="0"/>
              <a:ea typeface="Times New Roman" panose="02020603050405020304" pitchFamily="18" charset="0"/>
              <a:cs typeface="Arial" panose="020B0604020202020204" pitchFamily="34" charset="0"/>
            </a:endParaRPr>
          </a:p>
          <a:p>
            <a:pPr marR="0">
              <a:spcBef>
                <a:spcPts val="0"/>
              </a:spcBef>
              <a:spcAft>
                <a:spcPts val="500"/>
              </a:spcAft>
            </a:pPr>
            <a:r>
              <a:rPr lang="en-US" sz="1400" b="1" u="sng" dirty="0">
                <a:latin typeface="Calibri" panose="020F0502020204030204" pitchFamily="34" charset="0"/>
                <a:ea typeface="Times New Roman" panose="02020603050405020304" pitchFamily="18" charset="0"/>
                <a:cs typeface="Arial" panose="020B0604020202020204" pitchFamily="34" charset="0"/>
              </a:rPr>
              <a:t>AVA</a:t>
            </a:r>
            <a:r>
              <a:rPr lang="en-US" sz="1400" b="1" u="sng" dirty="0">
                <a:latin typeface="Calibri" panose="020F0502020204030204" pitchFamily="34" charset="0"/>
                <a:ea typeface="Times New Roman" panose="02020603050405020304" pitchFamily="18" charset="0"/>
                <a:cs typeface="Calibri" panose="020F0502020204030204" pitchFamily="34" charset="0"/>
              </a:rPr>
              <a:t>™ </a:t>
            </a:r>
            <a:r>
              <a:rPr lang="en-US" sz="1400" b="1" u="sng" dirty="0">
                <a:latin typeface="Calibri" panose="020F0502020204030204" pitchFamily="34" charset="0"/>
                <a:ea typeface="Times New Roman" panose="02020603050405020304" pitchFamily="18" charset="0"/>
                <a:cs typeface="Arial" panose="020B0604020202020204" pitchFamily="34" charset="0"/>
              </a:rPr>
              <a:t>RFID Tag Manager:</a:t>
            </a:r>
            <a:r>
              <a:rPr lang="en-US" sz="2000" b="1" dirty="0">
                <a:latin typeface="Calibri" panose="020F0502020204030204" pitchFamily="34"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500"/>
              </a:spcAft>
            </a:pPr>
            <a:r>
              <a:rPr lang="en-US" sz="1200" dirty="0">
                <a:latin typeface="Calibri" panose="020F0502020204030204" pitchFamily="34" charset="0"/>
                <a:ea typeface="Times New Roman" panose="02020603050405020304" pitchFamily="18" charset="0"/>
                <a:cs typeface="Arial" panose="020B0604020202020204" pitchFamily="34" charset="0"/>
              </a:rPr>
              <a:t>Upgrades Asset and Item Manager Applications to utilize RFID tags.  Various RFID tag standards are supported including EPC Gen2 and Low-Energy Bluetooth. Tags are used for access control, in supply chain management to track inventory movement, to track files, laundry, garments, equipment assets such as wheelchairs, and high-cost or high-loss items such as electronics or tools.</a:t>
            </a:r>
          </a:p>
          <a:p>
            <a:pPr marL="55563" marR="0">
              <a:spcBef>
                <a:spcPts val="0"/>
              </a:spcBef>
              <a:spcAft>
                <a:spcPts val="600"/>
              </a:spcAft>
            </a:pPr>
            <a:endParaRPr lang="en-US" sz="1200" dirty="0">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08902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571383-5ACE-471F-9614-CADF6963D47B}"/>
              </a:ext>
            </a:extLst>
          </p:cNvPr>
          <p:cNvSpPr/>
          <p:nvPr/>
        </p:nvSpPr>
        <p:spPr>
          <a:xfrm>
            <a:off x="346780" y="-7779"/>
            <a:ext cx="9067800" cy="584775"/>
          </a:xfrm>
          <a:prstGeom prst="rect">
            <a:avLst/>
          </a:prstGeom>
        </p:spPr>
        <p:txBody>
          <a:bodyPr wrap="square">
            <a:spAutoFit/>
          </a:bodyPr>
          <a:lstStyle/>
          <a:p>
            <a:pPr algn="ctr"/>
            <a:r>
              <a:rPr lang="en-US" sz="3200" b="1" kern="0" dirty="0">
                <a:solidFill>
                  <a:prstClr val="white"/>
                </a:solidFill>
                <a:ea typeface="+mj-ea"/>
                <a:cs typeface="Tahoma" pitchFamily="34" charset="0"/>
              </a:rPr>
              <a:t>Automated Data Capture Technologies</a:t>
            </a:r>
            <a:endParaRPr lang="en-US" dirty="0"/>
          </a:p>
        </p:txBody>
      </p:sp>
      <p:pic>
        <p:nvPicPr>
          <p:cNvPr id="3" name="Picture 2">
            <a:extLst>
              <a:ext uri="{FF2B5EF4-FFF2-40B4-BE49-F238E27FC236}">
                <a16:creationId xmlns:a16="http://schemas.microsoft.com/office/drawing/2014/main" id="{C3337322-4C8C-452C-A065-AC1EBF32AA00}"/>
              </a:ext>
            </a:extLst>
          </p:cNvPr>
          <p:cNvPicPr>
            <a:picLocks noChangeAspect="1"/>
          </p:cNvPicPr>
          <p:nvPr/>
        </p:nvPicPr>
        <p:blipFill rotWithShape="1">
          <a:blip r:embed="rId3"/>
          <a:srcRect l="16455" t="17184" r="58545" b="53187"/>
          <a:stretch/>
        </p:blipFill>
        <p:spPr>
          <a:xfrm>
            <a:off x="56816" y="849861"/>
            <a:ext cx="1712067" cy="1141378"/>
          </a:xfrm>
          <a:prstGeom prst="rect">
            <a:avLst/>
          </a:prstGeom>
        </p:spPr>
      </p:pic>
      <p:pic>
        <p:nvPicPr>
          <p:cNvPr id="5" name="Picture 11" descr="16006">
            <a:extLst>
              <a:ext uri="{FF2B5EF4-FFF2-40B4-BE49-F238E27FC236}">
                <a16:creationId xmlns:a16="http://schemas.microsoft.com/office/drawing/2014/main" id="{10F81C88-5C5F-44E6-AEA5-7CF1FFB99655}"/>
              </a:ext>
            </a:extLst>
          </p:cNvPr>
          <p:cNvPicPr>
            <a:picLocks noChangeAspect="1" noChangeArrowheads="1"/>
          </p:cNvPicPr>
          <p:nvPr/>
        </p:nvPicPr>
        <p:blipFill>
          <a:blip r:embed="rId4" cstate="print"/>
          <a:srcRect/>
          <a:stretch>
            <a:fillRect/>
          </a:stretch>
        </p:blipFill>
        <p:spPr bwMode="auto">
          <a:xfrm>
            <a:off x="2051508" y="849861"/>
            <a:ext cx="715728" cy="1028989"/>
          </a:xfrm>
          <a:prstGeom prst="rect">
            <a:avLst/>
          </a:prstGeom>
          <a:noFill/>
          <a:ln w="9525">
            <a:noFill/>
            <a:miter lim="800000"/>
            <a:headEnd/>
            <a:tailEnd/>
          </a:ln>
        </p:spPr>
      </p:pic>
      <p:pic>
        <p:nvPicPr>
          <p:cNvPr id="7" name="Picture 6">
            <a:extLst>
              <a:ext uri="{FF2B5EF4-FFF2-40B4-BE49-F238E27FC236}">
                <a16:creationId xmlns:a16="http://schemas.microsoft.com/office/drawing/2014/main" id="{EC70A99F-35FD-44B4-A364-DE9435BFD1C5}"/>
              </a:ext>
            </a:extLst>
          </p:cNvPr>
          <p:cNvPicPr>
            <a:picLocks noChangeAspect="1"/>
          </p:cNvPicPr>
          <p:nvPr/>
        </p:nvPicPr>
        <p:blipFill>
          <a:blip r:embed="rId5"/>
          <a:stretch>
            <a:fillRect/>
          </a:stretch>
        </p:blipFill>
        <p:spPr>
          <a:xfrm>
            <a:off x="7775830" y="4478958"/>
            <a:ext cx="1152541" cy="1152541"/>
          </a:xfrm>
          <a:prstGeom prst="rect">
            <a:avLst/>
          </a:prstGeom>
        </p:spPr>
      </p:pic>
      <p:sp>
        <p:nvSpPr>
          <p:cNvPr id="8" name="TextBox 7">
            <a:extLst>
              <a:ext uri="{FF2B5EF4-FFF2-40B4-BE49-F238E27FC236}">
                <a16:creationId xmlns:a16="http://schemas.microsoft.com/office/drawing/2014/main" id="{D322B157-C2E5-450A-A16E-8995B6CBB58C}"/>
              </a:ext>
            </a:extLst>
          </p:cNvPr>
          <p:cNvSpPr txBox="1"/>
          <p:nvPr/>
        </p:nvSpPr>
        <p:spPr>
          <a:xfrm>
            <a:off x="7718844" y="2277823"/>
            <a:ext cx="1219200" cy="338554"/>
          </a:xfrm>
          <a:prstGeom prst="rect">
            <a:avLst/>
          </a:prstGeom>
          <a:noFill/>
        </p:spPr>
        <p:txBody>
          <a:bodyPr wrap="square" rtlCol="0">
            <a:spAutoFit/>
          </a:bodyPr>
          <a:lstStyle/>
          <a:p>
            <a:pPr algn="ctr"/>
            <a:r>
              <a:rPr lang="en-US" sz="1600" b="1" dirty="0"/>
              <a:t>OCR</a:t>
            </a:r>
          </a:p>
        </p:txBody>
      </p:sp>
      <p:sp>
        <p:nvSpPr>
          <p:cNvPr id="9" name="TextBox 8">
            <a:extLst>
              <a:ext uri="{FF2B5EF4-FFF2-40B4-BE49-F238E27FC236}">
                <a16:creationId xmlns:a16="http://schemas.microsoft.com/office/drawing/2014/main" id="{8BEA3725-88E2-4C39-904C-5CE978330EC0}"/>
              </a:ext>
            </a:extLst>
          </p:cNvPr>
          <p:cNvSpPr txBox="1"/>
          <p:nvPr/>
        </p:nvSpPr>
        <p:spPr>
          <a:xfrm>
            <a:off x="7366728" y="4086713"/>
            <a:ext cx="1981200" cy="338554"/>
          </a:xfrm>
          <a:prstGeom prst="rect">
            <a:avLst/>
          </a:prstGeom>
          <a:noFill/>
        </p:spPr>
        <p:txBody>
          <a:bodyPr wrap="square" rtlCol="0">
            <a:spAutoFit/>
          </a:bodyPr>
          <a:lstStyle/>
          <a:p>
            <a:pPr algn="ctr"/>
            <a:r>
              <a:rPr lang="en-US" sz="1600" b="1" dirty="0"/>
              <a:t>Voice Recognition</a:t>
            </a:r>
          </a:p>
        </p:txBody>
      </p:sp>
      <p:pic>
        <p:nvPicPr>
          <p:cNvPr id="10" name="Picture 9">
            <a:extLst>
              <a:ext uri="{FF2B5EF4-FFF2-40B4-BE49-F238E27FC236}">
                <a16:creationId xmlns:a16="http://schemas.microsoft.com/office/drawing/2014/main" id="{21D15074-7FEF-4706-B4C8-495CF143702B}"/>
              </a:ext>
            </a:extLst>
          </p:cNvPr>
          <p:cNvPicPr>
            <a:picLocks noChangeAspect="1"/>
          </p:cNvPicPr>
          <p:nvPr/>
        </p:nvPicPr>
        <p:blipFill>
          <a:blip r:embed="rId6"/>
          <a:stretch>
            <a:fillRect/>
          </a:stretch>
        </p:blipFill>
        <p:spPr>
          <a:xfrm>
            <a:off x="7641359" y="2630813"/>
            <a:ext cx="1388388" cy="1502585"/>
          </a:xfrm>
          <a:prstGeom prst="rect">
            <a:avLst/>
          </a:prstGeom>
        </p:spPr>
      </p:pic>
      <p:pic>
        <p:nvPicPr>
          <p:cNvPr id="11" name="Picture 10">
            <a:extLst>
              <a:ext uri="{FF2B5EF4-FFF2-40B4-BE49-F238E27FC236}">
                <a16:creationId xmlns:a16="http://schemas.microsoft.com/office/drawing/2014/main" id="{033A515B-832E-4B57-81D9-DE70B8755630}"/>
              </a:ext>
            </a:extLst>
          </p:cNvPr>
          <p:cNvPicPr>
            <a:picLocks noChangeAspect="1"/>
          </p:cNvPicPr>
          <p:nvPr/>
        </p:nvPicPr>
        <p:blipFill>
          <a:blip r:embed="rId7"/>
          <a:stretch>
            <a:fillRect/>
          </a:stretch>
        </p:blipFill>
        <p:spPr>
          <a:xfrm>
            <a:off x="5014783" y="3485597"/>
            <a:ext cx="1218802" cy="671341"/>
          </a:xfrm>
          <a:prstGeom prst="rect">
            <a:avLst/>
          </a:prstGeom>
        </p:spPr>
      </p:pic>
      <p:sp>
        <p:nvSpPr>
          <p:cNvPr id="12" name="TextBox 11">
            <a:extLst>
              <a:ext uri="{FF2B5EF4-FFF2-40B4-BE49-F238E27FC236}">
                <a16:creationId xmlns:a16="http://schemas.microsoft.com/office/drawing/2014/main" id="{CE3DB79E-948C-4413-A3BC-1C8E0A5895B3}"/>
              </a:ext>
            </a:extLst>
          </p:cNvPr>
          <p:cNvSpPr txBox="1"/>
          <p:nvPr/>
        </p:nvSpPr>
        <p:spPr>
          <a:xfrm>
            <a:off x="5061000" y="4134581"/>
            <a:ext cx="1031749" cy="338554"/>
          </a:xfrm>
          <a:prstGeom prst="rect">
            <a:avLst/>
          </a:prstGeom>
          <a:noFill/>
        </p:spPr>
        <p:txBody>
          <a:bodyPr wrap="square" rtlCol="0">
            <a:spAutoFit/>
          </a:bodyPr>
          <a:lstStyle/>
          <a:p>
            <a:pPr algn="ctr"/>
            <a:r>
              <a:rPr lang="en-US" sz="1600" b="1" dirty="0"/>
              <a:t>Kinect</a:t>
            </a:r>
          </a:p>
        </p:txBody>
      </p:sp>
      <p:pic>
        <p:nvPicPr>
          <p:cNvPr id="14" name="Picture 13">
            <a:extLst>
              <a:ext uri="{FF2B5EF4-FFF2-40B4-BE49-F238E27FC236}">
                <a16:creationId xmlns:a16="http://schemas.microsoft.com/office/drawing/2014/main" id="{159E63E3-6B39-430F-8FB7-9B08549D87E8}"/>
              </a:ext>
            </a:extLst>
          </p:cNvPr>
          <p:cNvPicPr>
            <a:picLocks noChangeAspect="1"/>
          </p:cNvPicPr>
          <p:nvPr/>
        </p:nvPicPr>
        <p:blipFill>
          <a:blip r:embed="rId8"/>
          <a:stretch>
            <a:fillRect/>
          </a:stretch>
        </p:blipFill>
        <p:spPr>
          <a:xfrm>
            <a:off x="6419459" y="3331018"/>
            <a:ext cx="765657" cy="1139582"/>
          </a:xfrm>
          <a:prstGeom prst="rect">
            <a:avLst/>
          </a:prstGeom>
        </p:spPr>
      </p:pic>
      <p:sp>
        <p:nvSpPr>
          <p:cNvPr id="15" name="TextBox 14">
            <a:extLst>
              <a:ext uri="{FF2B5EF4-FFF2-40B4-BE49-F238E27FC236}">
                <a16:creationId xmlns:a16="http://schemas.microsoft.com/office/drawing/2014/main" id="{AC647DD1-2532-4A42-908A-3D4C863B9678}"/>
              </a:ext>
            </a:extLst>
          </p:cNvPr>
          <p:cNvSpPr txBox="1"/>
          <p:nvPr/>
        </p:nvSpPr>
        <p:spPr>
          <a:xfrm>
            <a:off x="5733659" y="4408374"/>
            <a:ext cx="1999284" cy="338554"/>
          </a:xfrm>
          <a:prstGeom prst="rect">
            <a:avLst/>
          </a:prstGeom>
          <a:noFill/>
        </p:spPr>
        <p:txBody>
          <a:bodyPr wrap="square" rtlCol="0">
            <a:spAutoFit/>
          </a:bodyPr>
          <a:lstStyle/>
          <a:p>
            <a:pPr algn="ctr"/>
            <a:r>
              <a:rPr lang="en-US" sz="1600" b="1" dirty="0"/>
              <a:t>Foot Scanning</a:t>
            </a:r>
          </a:p>
        </p:txBody>
      </p:sp>
      <p:pic>
        <p:nvPicPr>
          <p:cNvPr id="16" name="Picture 15">
            <a:extLst>
              <a:ext uri="{FF2B5EF4-FFF2-40B4-BE49-F238E27FC236}">
                <a16:creationId xmlns:a16="http://schemas.microsoft.com/office/drawing/2014/main" id="{EB4964DE-C328-4F88-B984-0FAC13B8CC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20" y="3811326"/>
            <a:ext cx="1623494" cy="1217620"/>
          </a:xfrm>
          <a:prstGeom prst="rect">
            <a:avLst/>
          </a:prstGeom>
        </p:spPr>
      </p:pic>
      <p:pic>
        <p:nvPicPr>
          <p:cNvPr id="17" name="Picture 16">
            <a:extLst>
              <a:ext uri="{FF2B5EF4-FFF2-40B4-BE49-F238E27FC236}">
                <a16:creationId xmlns:a16="http://schemas.microsoft.com/office/drawing/2014/main" id="{45D1869A-E436-4E80-9D2D-7B1480465F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826" y="892618"/>
            <a:ext cx="1600200" cy="1200150"/>
          </a:xfrm>
          <a:prstGeom prst="rect">
            <a:avLst/>
          </a:prstGeom>
        </p:spPr>
      </p:pic>
      <p:pic>
        <p:nvPicPr>
          <p:cNvPr id="18" name="Picture 17">
            <a:extLst>
              <a:ext uri="{FF2B5EF4-FFF2-40B4-BE49-F238E27FC236}">
                <a16:creationId xmlns:a16="http://schemas.microsoft.com/office/drawing/2014/main" id="{25C9617A-3747-498A-B16E-00487DE812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3559" y="2096022"/>
            <a:ext cx="1603074" cy="921355"/>
          </a:xfrm>
          <a:prstGeom prst="rect">
            <a:avLst/>
          </a:prstGeom>
        </p:spPr>
      </p:pic>
      <p:pic>
        <p:nvPicPr>
          <p:cNvPr id="21" name="Picture 20">
            <a:extLst>
              <a:ext uri="{FF2B5EF4-FFF2-40B4-BE49-F238E27FC236}">
                <a16:creationId xmlns:a16="http://schemas.microsoft.com/office/drawing/2014/main" id="{77F4A827-403E-45CB-90A9-A4592F2D08B1}"/>
              </a:ext>
            </a:extLst>
          </p:cNvPr>
          <p:cNvPicPr>
            <a:picLocks noChangeAspect="1"/>
          </p:cNvPicPr>
          <p:nvPr/>
        </p:nvPicPr>
        <p:blipFill>
          <a:blip r:embed="rId12"/>
          <a:stretch>
            <a:fillRect/>
          </a:stretch>
        </p:blipFill>
        <p:spPr>
          <a:xfrm>
            <a:off x="1607828" y="1875783"/>
            <a:ext cx="1356730" cy="2400576"/>
          </a:xfrm>
          <a:prstGeom prst="rect">
            <a:avLst/>
          </a:prstGeom>
        </p:spPr>
      </p:pic>
      <p:cxnSp>
        <p:nvCxnSpPr>
          <p:cNvPr id="22" name="Straight Connector 21">
            <a:extLst>
              <a:ext uri="{FF2B5EF4-FFF2-40B4-BE49-F238E27FC236}">
                <a16:creationId xmlns:a16="http://schemas.microsoft.com/office/drawing/2014/main" id="{044635DD-3295-4999-8247-1F9A39B43C20}"/>
              </a:ext>
            </a:extLst>
          </p:cNvPr>
          <p:cNvCxnSpPr/>
          <p:nvPr/>
        </p:nvCxnSpPr>
        <p:spPr>
          <a:xfrm>
            <a:off x="2996194" y="560447"/>
            <a:ext cx="0" cy="5577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93009D-B526-4D0E-8971-D6DBA7FA4009}"/>
              </a:ext>
            </a:extLst>
          </p:cNvPr>
          <p:cNvCxnSpPr/>
          <p:nvPr/>
        </p:nvCxnSpPr>
        <p:spPr>
          <a:xfrm>
            <a:off x="4892347" y="558271"/>
            <a:ext cx="0" cy="5577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6C1559B-0833-4F77-A1C8-0A13AC7DC73A}"/>
              </a:ext>
            </a:extLst>
          </p:cNvPr>
          <p:cNvPicPr>
            <a:picLocks noChangeAspect="1"/>
          </p:cNvPicPr>
          <p:nvPr/>
        </p:nvPicPr>
        <p:blipFill rotWithShape="1">
          <a:blip r:embed="rId13"/>
          <a:srcRect l="15417" t="15926" r="39167" b="27037"/>
          <a:stretch/>
        </p:blipFill>
        <p:spPr>
          <a:xfrm>
            <a:off x="1459661" y="4989531"/>
            <a:ext cx="1514760" cy="1070060"/>
          </a:xfrm>
          <a:prstGeom prst="rect">
            <a:avLst/>
          </a:prstGeom>
        </p:spPr>
      </p:pic>
      <p:sp>
        <p:nvSpPr>
          <p:cNvPr id="26" name="TextBox 25">
            <a:extLst>
              <a:ext uri="{FF2B5EF4-FFF2-40B4-BE49-F238E27FC236}">
                <a16:creationId xmlns:a16="http://schemas.microsoft.com/office/drawing/2014/main" id="{29C80641-B2C9-4566-BE9D-CD500AEC0DC1}"/>
              </a:ext>
            </a:extLst>
          </p:cNvPr>
          <p:cNvSpPr txBox="1"/>
          <p:nvPr/>
        </p:nvSpPr>
        <p:spPr>
          <a:xfrm>
            <a:off x="1029316" y="464069"/>
            <a:ext cx="1038574" cy="400110"/>
          </a:xfrm>
          <a:prstGeom prst="rect">
            <a:avLst/>
          </a:prstGeom>
          <a:noFill/>
        </p:spPr>
        <p:txBody>
          <a:bodyPr wrap="square" rtlCol="0">
            <a:spAutoFit/>
          </a:bodyPr>
          <a:lstStyle/>
          <a:p>
            <a:pPr algn="ctr"/>
            <a:r>
              <a:rPr lang="en-US" sz="2000" b="1" dirty="0">
                <a:solidFill>
                  <a:schemeClr val="bg1">
                    <a:lumMod val="95000"/>
                  </a:schemeClr>
                </a:solidFill>
              </a:rPr>
              <a:t>RFID</a:t>
            </a:r>
          </a:p>
        </p:txBody>
      </p:sp>
      <p:sp>
        <p:nvSpPr>
          <p:cNvPr id="27" name="TextBox 26">
            <a:extLst>
              <a:ext uri="{FF2B5EF4-FFF2-40B4-BE49-F238E27FC236}">
                <a16:creationId xmlns:a16="http://schemas.microsoft.com/office/drawing/2014/main" id="{ABC0CA03-37F8-4542-B917-EC35E4155750}"/>
              </a:ext>
            </a:extLst>
          </p:cNvPr>
          <p:cNvSpPr txBox="1"/>
          <p:nvPr/>
        </p:nvSpPr>
        <p:spPr>
          <a:xfrm>
            <a:off x="3154790" y="464069"/>
            <a:ext cx="1422863" cy="400110"/>
          </a:xfrm>
          <a:prstGeom prst="rect">
            <a:avLst/>
          </a:prstGeom>
          <a:noFill/>
        </p:spPr>
        <p:txBody>
          <a:bodyPr wrap="square" rtlCol="0">
            <a:spAutoFit/>
          </a:bodyPr>
          <a:lstStyle/>
          <a:p>
            <a:pPr algn="ctr"/>
            <a:r>
              <a:rPr lang="en-US" sz="2000" b="1" dirty="0">
                <a:solidFill>
                  <a:schemeClr val="bg1">
                    <a:lumMod val="95000"/>
                  </a:schemeClr>
                </a:solidFill>
              </a:rPr>
              <a:t>LEB / RTLS</a:t>
            </a:r>
          </a:p>
        </p:txBody>
      </p:sp>
      <p:sp>
        <p:nvSpPr>
          <p:cNvPr id="28" name="TextBox 27">
            <a:extLst>
              <a:ext uri="{FF2B5EF4-FFF2-40B4-BE49-F238E27FC236}">
                <a16:creationId xmlns:a16="http://schemas.microsoft.com/office/drawing/2014/main" id="{6BABB210-64F7-48E1-81E9-1B84D23E4D16}"/>
              </a:ext>
            </a:extLst>
          </p:cNvPr>
          <p:cNvSpPr txBox="1"/>
          <p:nvPr/>
        </p:nvSpPr>
        <p:spPr>
          <a:xfrm>
            <a:off x="4937396" y="2961686"/>
            <a:ext cx="2647997" cy="338554"/>
          </a:xfrm>
          <a:prstGeom prst="rect">
            <a:avLst/>
          </a:prstGeom>
          <a:noFill/>
        </p:spPr>
        <p:txBody>
          <a:bodyPr wrap="square" rtlCol="0">
            <a:spAutoFit/>
          </a:bodyPr>
          <a:lstStyle/>
          <a:p>
            <a:pPr algn="ctr"/>
            <a:r>
              <a:rPr lang="en-US" sz="1600" b="1" dirty="0"/>
              <a:t>Whole Body Scanning</a:t>
            </a:r>
          </a:p>
        </p:txBody>
      </p:sp>
      <p:cxnSp>
        <p:nvCxnSpPr>
          <p:cNvPr id="29" name="Straight Connector 28">
            <a:extLst>
              <a:ext uri="{FF2B5EF4-FFF2-40B4-BE49-F238E27FC236}">
                <a16:creationId xmlns:a16="http://schemas.microsoft.com/office/drawing/2014/main" id="{CC205AC5-7E5F-47C9-A7C4-E8B290222697}"/>
              </a:ext>
            </a:extLst>
          </p:cNvPr>
          <p:cNvCxnSpPr/>
          <p:nvPr/>
        </p:nvCxnSpPr>
        <p:spPr>
          <a:xfrm>
            <a:off x="7392943" y="558271"/>
            <a:ext cx="0" cy="55778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CC57E13-514E-44E5-8064-CF622475BC2B}"/>
              </a:ext>
            </a:extLst>
          </p:cNvPr>
          <p:cNvSpPr txBox="1"/>
          <p:nvPr/>
        </p:nvSpPr>
        <p:spPr>
          <a:xfrm>
            <a:off x="7776394" y="464069"/>
            <a:ext cx="1226381" cy="400110"/>
          </a:xfrm>
          <a:prstGeom prst="rect">
            <a:avLst/>
          </a:prstGeom>
          <a:noFill/>
        </p:spPr>
        <p:txBody>
          <a:bodyPr wrap="square" rtlCol="0">
            <a:spAutoFit/>
          </a:bodyPr>
          <a:lstStyle/>
          <a:p>
            <a:pPr algn="ctr"/>
            <a:r>
              <a:rPr lang="en-US" sz="2000" b="1" dirty="0">
                <a:solidFill>
                  <a:schemeClr val="bg1">
                    <a:lumMod val="95000"/>
                  </a:schemeClr>
                </a:solidFill>
              </a:rPr>
              <a:t>Others</a:t>
            </a:r>
          </a:p>
        </p:txBody>
      </p:sp>
      <p:pic>
        <p:nvPicPr>
          <p:cNvPr id="31" name="Picture 30">
            <a:extLst>
              <a:ext uri="{FF2B5EF4-FFF2-40B4-BE49-F238E27FC236}">
                <a16:creationId xmlns:a16="http://schemas.microsoft.com/office/drawing/2014/main" id="{B0F04B36-8F77-4E6B-A2F5-5D2211B6CB02}"/>
              </a:ext>
            </a:extLst>
          </p:cNvPr>
          <p:cNvPicPr>
            <a:picLocks noChangeAspect="1"/>
          </p:cNvPicPr>
          <p:nvPr/>
        </p:nvPicPr>
        <p:blipFill rotWithShape="1">
          <a:blip r:embed="rId14"/>
          <a:srcRect l="25758" t="17677" r="25758" b="9596"/>
          <a:stretch/>
        </p:blipFill>
        <p:spPr>
          <a:xfrm>
            <a:off x="5553438" y="4786343"/>
            <a:ext cx="1330735" cy="1122807"/>
          </a:xfrm>
          <a:prstGeom prst="rect">
            <a:avLst/>
          </a:prstGeom>
        </p:spPr>
      </p:pic>
      <p:sp>
        <p:nvSpPr>
          <p:cNvPr id="32" name="TextBox 31">
            <a:extLst>
              <a:ext uri="{FF2B5EF4-FFF2-40B4-BE49-F238E27FC236}">
                <a16:creationId xmlns:a16="http://schemas.microsoft.com/office/drawing/2014/main" id="{7E5A59E3-2BAA-44A4-A4CF-9B6E660C05A2}"/>
              </a:ext>
            </a:extLst>
          </p:cNvPr>
          <p:cNvSpPr txBox="1"/>
          <p:nvPr/>
        </p:nvSpPr>
        <p:spPr>
          <a:xfrm>
            <a:off x="4998478" y="5948565"/>
            <a:ext cx="2328231" cy="338554"/>
          </a:xfrm>
          <a:prstGeom prst="rect">
            <a:avLst/>
          </a:prstGeom>
          <a:noFill/>
        </p:spPr>
        <p:txBody>
          <a:bodyPr wrap="square" rtlCol="0">
            <a:spAutoFit/>
          </a:bodyPr>
          <a:lstStyle/>
          <a:p>
            <a:pPr algn="ctr"/>
            <a:r>
              <a:rPr lang="en-US" sz="1600" b="1" dirty="0"/>
              <a:t>Hand Measuring</a:t>
            </a:r>
          </a:p>
        </p:txBody>
      </p:sp>
      <p:sp>
        <p:nvSpPr>
          <p:cNvPr id="33" name="TextBox 32">
            <a:extLst>
              <a:ext uri="{FF2B5EF4-FFF2-40B4-BE49-F238E27FC236}">
                <a16:creationId xmlns:a16="http://schemas.microsoft.com/office/drawing/2014/main" id="{83E1D5DA-3FDF-49FB-98B4-BDC36E4435A9}"/>
              </a:ext>
            </a:extLst>
          </p:cNvPr>
          <p:cNvSpPr txBox="1"/>
          <p:nvPr/>
        </p:nvSpPr>
        <p:spPr>
          <a:xfrm>
            <a:off x="4769378" y="464069"/>
            <a:ext cx="2736274" cy="400110"/>
          </a:xfrm>
          <a:prstGeom prst="rect">
            <a:avLst/>
          </a:prstGeom>
          <a:noFill/>
        </p:spPr>
        <p:txBody>
          <a:bodyPr wrap="square" rtlCol="0">
            <a:spAutoFit/>
          </a:bodyPr>
          <a:lstStyle/>
          <a:p>
            <a:pPr algn="ctr"/>
            <a:r>
              <a:rPr lang="en-US" sz="2000" b="1" dirty="0">
                <a:solidFill>
                  <a:schemeClr val="bg1">
                    <a:lumMod val="95000"/>
                  </a:schemeClr>
                </a:solidFill>
              </a:rPr>
              <a:t>Measuring Devices</a:t>
            </a:r>
          </a:p>
        </p:txBody>
      </p:sp>
      <p:pic>
        <p:nvPicPr>
          <p:cNvPr id="34" name="Picture 33">
            <a:extLst>
              <a:ext uri="{FF2B5EF4-FFF2-40B4-BE49-F238E27FC236}">
                <a16:creationId xmlns:a16="http://schemas.microsoft.com/office/drawing/2014/main" id="{EB6F8264-DE00-44D1-8ADF-BFCFF42C213B}"/>
              </a:ext>
            </a:extLst>
          </p:cNvPr>
          <p:cNvPicPr>
            <a:picLocks noChangeAspect="1"/>
          </p:cNvPicPr>
          <p:nvPr/>
        </p:nvPicPr>
        <p:blipFill>
          <a:blip r:embed="rId15"/>
          <a:stretch>
            <a:fillRect/>
          </a:stretch>
        </p:blipFill>
        <p:spPr>
          <a:xfrm>
            <a:off x="7549772" y="903727"/>
            <a:ext cx="1557344" cy="1468219"/>
          </a:xfrm>
          <a:prstGeom prst="rect">
            <a:avLst/>
          </a:prstGeom>
        </p:spPr>
      </p:pic>
      <p:sp>
        <p:nvSpPr>
          <p:cNvPr id="36" name="TextBox 35">
            <a:extLst>
              <a:ext uri="{FF2B5EF4-FFF2-40B4-BE49-F238E27FC236}">
                <a16:creationId xmlns:a16="http://schemas.microsoft.com/office/drawing/2014/main" id="{6F91BED6-9420-4B97-B2F2-E55CA820203E}"/>
              </a:ext>
            </a:extLst>
          </p:cNvPr>
          <p:cNvSpPr txBox="1"/>
          <p:nvPr/>
        </p:nvSpPr>
        <p:spPr>
          <a:xfrm>
            <a:off x="7709171" y="5606066"/>
            <a:ext cx="1219200" cy="338554"/>
          </a:xfrm>
          <a:prstGeom prst="rect">
            <a:avLst/>
          </a:prstGeom>
          <a:noFill/>
        </p:spPr>
        <p:txBody>
          <a:bodyPr wrap="square" rtlCol="0">
            <a:spAutoFit/>
          </a:bodyPr>
          <a:lstStyle/>
          <a:p>
            <a:pPr algn="ctr"/>
            <a:r>
              <a:rPr lang="en-US" sz="1600" b="1" dirty="0"/>
              <a:t>Bar Code</a:t>
            </a:r>
          </a:p>
        </p:txBody>
      </p:sp>
      <p:pic>
        <p:nvPicPr>
          <p:cNvPr id="37" name="Picture 36">
            <a:extLst>
              <a:ext uri="{FF2B5EF4-FFF2-40B4-BE49-F238E27FC236}">
                <a16:creationId xmlns:a16="http://schemas.microsoft.com/office/drawing/2014/main" id="{26FD5533-9D5A-4ED6-B0C8-ABED7B7E5316}"/>
              </a:ext>
            </a:extLst>
          </p:cNvPr>
          <p:cNvPicPr>
            <a:picLocks noChangeAspect="1"/>
          </p:cNvPicPr>
          <p:nvPr/>
        </p:nvPicPr>
        <p:blipFill>
          <a:blip r:embed="rId16"/>
          <a:stretch>
            <a:fillRect/>
          </a:stretch>
        </p:blipFill>
        <p:spPr>
          <a:xfrm>
            <a:off x="4211377" y="2352442"/>
            <a:ext cx="514783" cy="938048"/>
          </a:xfrm>
          <a:prstGeom prst="rect">
            <a:avLst/>
          </a:prstGeom>
        </p:spPr>
      </p:pic>
      <p:pic>
        <p:nvPicPr>
          <p:cNvPr id="38" name="Picture 37">
            <a:extLst>
              <a:ext uri="{FF2B5EF4-FFF2-40B4-BE49-F238E27FC236}">
                <a16:creationId xmlns:a16="http://schemas.microsoft.com/office/drawing/2014/main" id="{0E4A2D7A-9C18-4F46-831F-174A573FE4D0}"/>
              </a:ext>
            </a:extLst>
          </p:cNvPr>
          <p:cNvPicPr>
            <a:picLocks noChangeAspect="1"/>
          </p:cNvPicPr>
          <p:nvPr/>
        </p:nvPicPr>
        <p:blipFill>
          <a:blip r:embed="rId17"/>
          <a:stretch>
            <a:fillRect/>
          </a:stretch>
        </p:blipFill>
        <p:spPr>
          <a:xfrm>
            <a:off x="3382372" y="1030777"/>
            <a:ext cx="1139724" cy="922397"/>
          </a:xfrm>
          <a:prstGeom prst="rect">
            <a:avLst/>
          </a:prstGeom>
        </p:spPr>
      </p:pic>
      <p:pic>
        <p:nvPicPr>
          <p:cNvPr id="39" name="Picture 38">
            <a:extLst>
              <a:ext uri="{FF2B5EF4-FFF2-40B4-BE49-F238E27FC236}">
                <a16:creationId xmlns:a16="http://schemas.microsoft.com/office/drawing/2014/main" id="{46F5FE53-BEF0-4B11-8ABA-48C218A169DA}"/>
              </a:ext>
            </a:extLst>
          </p:cNvPr>
          <p:cNvPicPr>
            <a:picLocks noChangeAspect="1"/>
          </p:cNvPicPr>
          <p:nvPr/>
        </p:nvPicPr>
        <p:blipFill rotWithShape="1">
          <a:blip r:embed="rId18"/>
          <a:srcRect l="23403" t="2353" r="2127" b="47811"/>
          <a:stretch/>
        </p:blipFill>
        <p:spPr>
          <a:xfrm>
            <a:off x="3155165" y="2010100"/>
            <a:ext cx="854772" cy="1392883"/>
          </a:xfrm>
          <a:prstGeom prst="rect">
            <a:avLst/>
          </a:prstGeom>
        </p:spPr>
      </p:pic>
      <p:pic>
        <p:nvPicPr>
          <p:cNvPr id="40" name="Picture 39">
            <a:extLst>
              <a:ext uri="{FF2B5EF4-FFF2-40B4-BE49-F238E27FC236}">
                <a16:creationId xmlns:a16="http://schemas.microsoft.com/office/drawing/2014/main" id="{4E7F5F25-4143-4187-83F8-10B4F2C53F2F}"/>
              </a:ext>
            </a:extLst>
          </p:cNvPr>
          <p:cNvPicPr>
            <a:picLocks noChangeAspect="1"/>
          </p:cNvPicPr>
          <p:nvPr/>
        </p:nvPicPr>
        <p:blipFill rotWithShape="1">
          <a:blip r:embed="rId19"/>
          <a:srcRect b="46251"/>
          <a:stretch/>
        </p:blipFill>
        <p:spPr>
          <a:xfrm>
            <a:off x="3654772" y="3642130"/>
            <a:ext cx="672411" cy="543566"/>
          </a:xfrm>
          <a:prstGeom prst="rect">
            <a:avLst/>
          </a:prstGeom>
        </p:spPr>
      </p:pic>
      <p:pic>
        <p:nvPicPr>
          <p:cNvPr id="35" name="Picture 34">
            <a:extLst>
              <a:ext uri="{FF2B5EF4-FFF2-40B4-BE49-F238E27FC236}">
                <a16:creationId xmlns:a16="http://schemas.microsoft.com/office/drawing/2014/main" id="{29D89422-A291-46AA-9DAB-2AC45190764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7171" y="1817872"/>
            <a:ext cx="1461432" cy="1948576"/>
          </a:xfrm>
          <a:prstGeom prst="rect">
            <a:avLst/>
          </a:prstGeom>
        </p:spPr>
      </p:pic>
    </p:spTree>
    <p:extLst>
      <p:ext uri="{BB962C8B-B14F-4D97-AF65-F5344CB8AC3E}">
        <p14:creationId xmlns:p14="http://schemas.microsoft.com/office/powerpoint/2010/main" val="147519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053A11-BB4D-4793-A086-D131AE8512FE}"/>
              </a:ext>
            </a:extLst>
          </p:cNvPr>
          <p:cNvSpPr>
            <a:spLocks noGrp="1"/>
          </p:cNvSpPr>
          <p:nvPr>
            <p:ph type="body" idx="4294967295"/>
          </p:nvPr>
        </p:nvSpPr>
        <p:spPr/>
        <p:txBody>
          <a:bodyPr/>
          <a:lstStyle/>
          <a:p>
            <a:pPr marL="0" indent="0">
              <a:buNone/>
            </a:pPr>
            <a:r>
              <a:rPr lang="en-US" dirty="0"/>
              <a:t>     </a:t>
            </a:r>
          </a:p>
        </p:txBody>
      </p:sp>
      <p:sp>
        <p:nvSpPr>
          <p:cNvPr id="4" name="Flowchart: Alternate Process 3">
            <a:extLst>
              <a:ext uri="{FF2B5EF4-FFF2-40B4-BE49-F238E27FC236}">
                <a16:creationId xmlns:a16="http://schemas.microsoft.com/office/drawing/2014/main" id="{9BE4CAD8-1DCA-4890-82A9-F83251E4B94E}"/>
              </a:ext>
            </a:extLst>
          </p:cNvPr>
          <p:cNvSpPr/>
          <p:nvPr/>
        </p:nvSpPr>
        <p:spPr>
          <a:xfrm>
            <a:off x="244640" y="1948077"/>
            <a:ext cx="1552074" cy="866274"/>
          </a:xfrm>
          <a:prstGeom prst="flowChartAlternateProcess">
            <a:avLst/>
          </a:prstGeom>
          <a:solidFill>
            <a:srgbClr val="3F495D"/>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AVA</a:t>
            </a:r>
            <a:r>
              <a:rPr lang="en-US" dirty="0">
                <a:sym typeface="Symbol" panose="05050102010706020507" pitchFamily="18" charset="2"/>
              </a:rPr>
              <a:t></a:t>
            </a:r>
            <a:r>
              <a:rPr lang="en-US" dirty="0"/>
              <a:t> Item Manager</a:t>
            </a:r>
          </a:p>
        </p:txBody>
      </p:sp>
      <p:sp>
        <p:nvSpPr>
          <p:cNvPr id="6" name="Flowchart: Alternate Process 5">
            <a:extLst>
              <a:ext uri="{FF2B5EF4-FFF2-40B4-BE49-F238E27FC236}">
                <a16:creationId xmlns:a16="http://schemas.microsoft.com/office/drawing/2014/main" id="{84ED98CB-D232-49F5-82D7-497AFAA9AE8C}"/>
              </a:ext>
            </a:extLst>
          </p:cNvPr>
          <p:cNvSpPr/>
          <p:nvPr/>
        </p:nvSpPr>
        <p:spPr>
          <a:xfrm>
            <a:off x="244640" y="3339532"/>
            <a:ext cx="1552074" cy="866274"/>
          </a:xfrm>
          <a:prstGeom prst="flowChartAlternateProcess">
            <a:avLst/>
          </a:prstGeom>
          <a:solidFill>
            <a:srgbClr val="3F495D"/>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AVA</a:t>
            </a:r>
            <a:r>
              <a:rPr lang="en-US" dirty="0">
                <a:sym typeface="Symbol" panose="05050102010706020507" pitchFamily="18" charset="2"/>
              </a:rPr>
              <a:t></a:t>
            </a:r>
            <a:r>
              <a:rPr lang="en-US" dirty="0"/>
              <a:t> Asset Manager</a:t>
            </a:r>
          </a:p>
        </p:txBody>
      </p:sp>
      <p:sp>
        <p:nvSpPr>
          <p:cNvPr id="14" name="Rectangle 13">
            <a:extLst>
              <a:ext uri="{FF2B5EF4-FFF2-40B4-BE49-F238E27FC236}">
                <a16:creationId xmlns:a16="http://schemas.microsoft.com/office/drawing/2014/main" id="{C4C869AF-95AA-4579-8D3E-BEEB5A7F9B9B}"/>
              </a:ext>
            </a:extLst>
          </p:cNvPr>
          <p:cNvSpPr/>
          <p:nvPr/>
        </p:nvSpPr>
        <p:spPr>
          <a:xfrm>
            <a:off x="2542994" y="1130961"/>
            <a:ext cx="1167064" cy="673602"/>
          </a:xfrm>
          <a:prstGeom prst="rect">
            <a:avLst/>
          </a:prstGeom>
          <a:solidFill>
            <a:srgbClr val="5C6172"/>
          </a:solidFill>
          <a:effectLst>
            <a:reflection blurRad="6350" stA="50000" endA="295" endPos="92000" dist="50800" dir="5400000" sy="-100000" algn="bl" rotWithShape="0"/>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t>AVA RFID Manager</a:t>
            </a:r>
          </a:p>
        </p:txBody>
      </p:sp>
      <p:sp>
        <p:nvSpPr>
          <p:cNvPr id="15" name="Rectangle 14">
            <a:extLst>
              <a:ext uri="{FF2B5EF4-FFF2-40B4-BE49-F238E27FC236}">
                <a16:creationId xmlns:a16="http://schemas.microsoft.com/office/drawing/2014/main" id="{9984785C-A043-4AA4-A723-220B06B72D91}"/>
              </a:ext>
            </a:extLst>
          </p:cNvPr>
          <p:cNvSpPr/>
          <p:nvPr/>
        </p:nvSpPr>
        <p:spPr>
          <a:xfrm>
            <a:off x="3838709" y="1130961"/>
            <a:ext cx="1167064" cy="673602"/>
          </a:xfrm>
          <a:prstGeom prst="rect">
            <a:avLst/>
          </a:prstGeom>
          <a:solidFill>
            <a:schemeClr val="accent2">
              <a:lumMod val="75000"/>
            </a:schemeClr>
          </a:solidFill>
          <a:effectLst>
            <a:reflection blurRad="6350" stA="50000" endA="295" endPos="92000" dist="50800" dir="5400000" sy="-100000" algn="bl" rotWithShape="0"/>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t>Departmental Property Book</a:t>
            </a:r>
          </a:p>
        </p:txBody>
      </p:sp>
      <p:sp>
        <p:nvSpPr>
          <p:cNvPr id="16" name="Rectangle 15">
            <a:extLst>
              <a:ext uri="{FF2B5EF4-FFF2-40B4-BE49-F238E27FC236}">
                <a16:creationId xmlns:a16="http://schemas.microsoft.com/office/drawing/2014/main" id="{CD111074-E45F-4A32-A469-6CBD74C36095}"/>
              </a:ext>
            </a:extLst>
          </p:cNvPr>
          <p:cNvSpPr/>
          <p:nvPr/>
        </p:nvSpPr>
        <p:spPr>
          <a:xfrm>
            <a:off x="5134424" y="1130961"/>
            <a:ext cx="1167064" cy="673602"/>
          </a:xfrm>
          <a:prstGeom prst="rect">
            <a:avLst/>
          </a:prstGeom>
          <a:solidFill>
            <a:schemeClr val="accent4">
              <a:lumMod val="50000"/>
            </a:schemeClr>
          </a:solidFill>
          <a:effectLst>
            <a:reflection blurRad="6350" stA="50000" endA="295" endPos="92000" dist="50800" dir="5400000" sy="-100000" algn="bl" rotWithShape="0"/>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t>Individual Property Book</a:t>
            </a:r>
          </a:p>
        </p:txBody>
      </p:sp>
      <p:sp>
        <p:nvSpPr>
          <p:cNvPr id="17" name="Rectangle 16">
            <a:extLst>
              <a:ext uri="{FF2B5EF4-FFF2-40B4-BE49-F238E27FC236}">
                <a16:creationId xmlns:a16="http://schemas.microsoft.com/office/drawing/2014/main" id="{961DF287-D7B1-4353-943D-9DC395DCAF9B}"/>
              </a:ext>
            </a:extLst>
          </p:cNvPr>
          <p:cNvSpPr/>
          <p:nvPr/>
        </p:nvSpPr>
        <p:spPr>
          <a:xfrm>
            <a:off x="6526077" y="1116634"/>
            <a:ext cx="1167064" cy="673602"/>
          </a:xfrm>
          <a:prstGeom prst="rect">
            <a:avLst/>
          </a:prstGeom>
          <a:solidFill>
            <a:srgbClr val="3F495D"/>
          </a:solidFill>
          <a:effectLst>
            <a:reflection blurRad="6350" stA="50000" endA="295" endPos="92000" dist="50800" dir="5400000" sy="-100000" algn="bl" rotWithShape="0"/>
            <a:softEdge rad="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t>External Interfaces</a:t>
            </a:r>
          </a:p>
        </p:txBody>
      </p:sp>
      <p:sp>
        <p:nvSpPr>
          <p:cNvPr id="22" name="Star: 5 Points 21">
            <a:extLst>
              <a:ext uri="{FF2B5EF4-FFF2-40B4-BE49-F238E27FC236}">
                <a16:creationId xmlns:a16="http://schemas.microsoft.com/office/drawing/2014/main" id="{F986FB4F-46EE-4FC4-B9F4-4DF3BB3EBE45}"/>
              </a:ext>
            </a:extLst>
          </p:cNvPr>
          <p:cNvSpPr/>
          <p:nvPr/>
        </p:nvSpPr>
        <p:spPr>
          <a:xfrm>
            <a:off x="2754550" y="3438743"/>
            <a:ext cx="856250" cy="667853"/>
          </a:xfrm>
          <a:prstGeom prst="star5">
            <a:avLst/>
          </a:prstGeom>
          <a:solidFill>
            <a:srgbClr val="5C61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EA9B282C-AC9E-4BBD-A309-D488D1CBC118}"/>
              </a:ext>
            </a:extLst>
          </p:cNvPr>
          <p:cNvSpPr/>
          <p:nvPr/>
        </p:nvSpPr>
        <p:spPr>
          <a:xfrm>
            <a:off x="4050265" y="3438743"/>
            <a:ext cx="856250" cy="667853"/>
          </a:xfrm>
          <a:prstGeom prst="star5">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F9E66D5C-4C50-4C50-8ED7-C94B0E127AC1}"/>
              </a:ext>
            </a:extLst>
          </p:cNvPr>
          <p:cNvSpPr/>
          <p:nvPr/>
        </p:nvSpPr>
        <p:spPr>
          <a:xfrm>
            <a:off x="5345980" y="3438743"/>
            <a:ext cx="856250" cy="667853"/>
          </a:xfrm>
          <a:prstGeom prst="star5">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B0CCBC4D-45E1-4337-A988-EA0BE84FBB7B}"/>
              </a:ext>
            </a:extLst>
          </p:cNvPr>
          <p:cNvSpPr/>
          <p:nvPr/>
        </p:nvSpPr>
        <p:spPr>
          <a:xfrm>
            <a:off x="6737633" y="3438743"/>
            <a:ext cx="856250" cy="667853"/>
          </a:xfrm>
          <a:prstGeom prst="star5">
            <a:avLst/>
          </a:prstGeom>
          <a:solidFill>
            <a:srgbClr val="3F495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7D984E24-463C-43F3-BE71-A195989FBBA5}"/>
              </a:ext>
            </a:extLst>
          </p:cNvPr>
          <p:cNvSpPr/>
          <p:nvPr/>
        </p:nvSpPr>
        <p:spPr>
          <a:xfrm>
            <a:off x="2698401" y="2047288"/>
            <a:ext cx="856250" cy="667853"/>
          </a:xfrm>
          <a:prstGeom prst="star5">
            <a:avLst/>
          </a:prstGeom>
          <a:solidFill>
            <a:srgbClr val="5C61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9EC9386D-9188-40A8-9123-3C06DD24E599}"/>
              </a:ext>
            </a:extLst>
          </p:cNvPr>
          <p:cNvSpPr/>
          <p:nvPr/>
        </p:nvSpPr>
        <p:spPr>
          <a:xfrm>
            <a:off x="3994116" y="2047288"/>
            <a:ext cx="856250" cy="667853"/>
          </a:xfrm>
          <a:prstGeom prst="star5">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ar: 5 Points 27">
            <a:extLst>
              <a:ext uri="{FF2B5EF4-FFF2-40B4-BE49-F238E27FC236}">
                <a16:creationId xmlns:a16="http://schemas.microsoft.com/office/drawing/2014/main" id="{E289B94C-04F7-4B8A-8AAB-7A75FC942EC5}"/>
              </a:ext>
            </a:extLst>
          </p:cNvPr>
          <p:cNvSpPr/>
          <p:nvPr/>
        </p:nvSpPr>
        <p:spPr>
          <a:xfrm>
            <a:off x="5296477" y="1997683"/>
            <a:ext cx="856250" cy="767063"/>
          </a:xfrm>
          <a:prstGeom prst="star5">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1A7FF0AC-A33C-4A7F-8DD4-3A013D0C6F05}"/>
              </a:ext>
            </a:extLst>
          </p:cNvPr>
          <p:cNvSpPr/>
          <p:nvPr/>
        </p:nvSpPr>
        <p:spPr>
          <a:xfrm>
            <a:off x="6689133" y="1997683"/>
            <a:ext cx="856250" cy="767063"/>
          </a:xfrm>
          <a:prstGeom prst="star5">
            <a:avLst/>
          </a:prstGeom>
          <a:solidFill>
            <a:srgbClr val="3F495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0C9D56-7CF5-48A5-8D05-52676D04361B}"/>
              </a:ext>
            </a:extLst>
          </p:cNvPr>
          <p:cNvSpPr/>
          <p:nvPr/>
        </p:nvSpPr>
        <p:spPr>
          <a:xfrm>
            <a:off x="76200" y="37247"/>
            <a:ext cx="9067800" cy="584775"/>
          </a:xfrm>
          <a:prstGeom prst="rect">
            <a:avLst/>
          </a:prstGeom>
        </p:spPr>
        <p:txBody>
          <a:bodyPr wrap="square">
            <a:spAutoFit/>
          </a:bodyPr>
          <a:lstStyle/>
          <a:p>
            <a:pPr algn="ctr"/>
            <a:r>
              <a:rPr lang="en-US" sz="3200" b="1" kern="0" dirty="0">
                <a:solidFill>
                  <a:prstClr val="white"/>
                </a:solidFill>
                <a:ea typeface="+mj-ea"/>
                <a:cs typeface="Tahoma" pitchFamily="34" charset="0"/>
              </a:rPr>
              <a:t>AdvanTech’s Fully Integrated Solution</a:t>
            </a:r>
            <a:endParaRPr lang="en-US" dirty="0"/>
          </a:p>
        </p:txBody>
      </p:sp>
    </p:spTree>
    <p:extLst>
      <p:ext uri="{BB962C8B-B14F-4D97-AF65-F5344CB8AC3E}">
        <p14:creationId xmlns:p14="http://schemas.microsoft.com/office/powerpoint/2010/main" val="1794151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96634D-8748-4618-85F0-237827269ABA}"/>
              </a:ext>
            </a:extLst>
          </p:cNvPr>
          <p:cNvSpPr txBox="1"/>
          <p:nvPr/>
        </p:nvSpPr>
        <p:spPr>
          <a:xfrm>
            <a:off x="1238690" y="-3711"/>
            <a:ext cx="6592824" cy="523220"/>
          </a:xfrm>
          <a:prstGeom prst="rect">
            <a:avLst/>
          </a:prstGeom>
          <a:noFill/>
        </p:spPr>
        <p:txBody>
          <a:bodyPr wrap="square" rtlCol="0">
            <a:spAutoFit/>
          </a:bodyPr>
          <a:lstStyle/>
          <a:p>
            <a:pPr algn="ctr"/>
            <a:r>
              <a:rPr lang="en-US" sz="28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28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lumMod val="95000"/>
                  </a:schemeClr>
                </a:solidFill>
              </a:rPr>
              <a:t>Asset Manager – Questions????</a:t>
            </a:r>
          </a:p>
        </p:txBody>
      </p:sp>
      <p:sp>
        <p:nvSpPr>
          <p:cNvPr id="3" name="Rectangle 2">
            <a:extLst>
              <a:ext uri="{FF2B5EF4-FFF2-40B4-BE49-F238E27FC236}">
                <a16:creationId xmlns:a16="http://schemas.microsoft.com/office/drawing/2014/main" id="{738E7A36-EAC7-46FB-AAC5-270D44CCBEF6}"/>
              </a:ext>
            </a:extLst>
          </p:cNvPr>
          <p:cNvSpPr/>
          <p:nvPr/>
        </p:nvSpPr>
        <p:spPr>
          <a:xfrm>
            <a:off x="95693" y="871870"/>
            <a:ext cx="4380614" cy="265813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5FA663-01DB-49A7-A2E0-8ABCDCF9DE71}"/>
              </a:ext>
            </a:extLst>
          </p:cNvPr>
          <p:cNvSpPr/>
          <p:nvPr/>
        </p:nvSpPr>
        <p:spPr>
          <a:xfrm>
            <a:off x="4667695" y="871870"/>
            <a:ext cx="4380614" cy="265813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4220A09-472C-4AE8-AE55-889DFED8037A}"/>
              </a:ext>
            </a:extLst>
          </p:cNvPr>
          <p:cNvSpPr/>
          <p:nvPr/>
        </p:nvSpPr>
        <p:spPr>
          <a:xfrm>
            <a:off x="95693" y="3632793"/>
            <a:ext cx="4380614" cy="227182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F6FEDD-23F0-411D-A3BB-73F34ECF23EA}"/>
              </a:ext>
            </a:extLst>
          </p:cNvPr>
          <p:cNvSpPr/>
          <p:nvPr/>
        </p:nvSpPr>
        <p:spPr>
          <a:xfrm>
            <a:off x="4667693" y="3632793"/>
            <a:ext cx="4380614" cy="227182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1D5BF1-D724-4DBC-B851-A9794CC379B5}"/>
              </a:ext>
            </a:extLst>
          </p:cNvPr>
          <p:cNvSpPr txBox="1"/>
          <p:nvPr/>
        </p:nvSpPr>
        <p:spPr>
          <a:xfrm>
            <a:off x="42528" y="794631"/>
            <a:ext cx="2434856" cy="369332"/>
          </a:xfrm>
          <a:prstGeom prst="rect">
            <a:avLst/>
          </a:prstGeom>
          <a:noFill/>
        </p:spPr>
        <p:txBody>
          <a:bodyPr wrap="square" rtlCol="0">
            <a:spAutoFit/>
          </a:bodyPr>
          <a:lstStyle/>
          <a:p>
            <a:r>
              <a:rPr lang="en-US" dirty="0"/>
              <a:t>Facilities:</a:t>
            </a:r>
          </a:p>
        </p:txBody>
      </p:sp>
      <p:sp>
        <p:nvSpPr>
          <p:cNvPr id="8" name="TextBox 7">
            <a:extLst>
              <a:ext uri="{FF2B5EF4-FFF2-40B4-BE49-F238E27FC236}">
                <a16:creationId xmlns:a16="http://schemas.microsoft.com/office/drawing/2014/main" id="{0D2E09AD-05CB-4D4A-8C2E-44AEEA85E9CA}"/>
              </a:ext>
            </a:extLst>
          </p:cNvPr>
          <p:cNvSpPr txBox="1"/>
          <p:nvPr/>
        </p:nvSpPr>
        <p:spPr>
          <a:xfrm>
            <a:off x="4667693" y="830812"/>
            <a:ext cx="2434856" cy="369332"/>
          </a:xfrm>
          <a:prstGeom prst="rect">
            <a:avLst/>
          </a:prstGeom>
          <a:noFill/>
        </p:spPr>
        <p:txBody>
          <a:bodyPr wrap="square" rtlCol="0">
            <a:spAutoFit/>
          </a:bodyPr>
          <a:lstStyle/>
          <a:p>
            <a:r>
              <a:rPr lang="en-US" dirty="0"/>
              <a:t>Assets / Equipment:</a:t>
            </a:r>
          </a:p>
        </p:txBody>
      </p:sp>
      <p:sp>
        <p:nvSpPr>
          <p:cNvPr id="9" name="TextBox 8">
            <a:extLst>
              <a:ext uri="{FF2B5EF4-FFF2-40B4-BE49-F238E27FC236}">
                <a16:creationId xmlns:a16="http://schemas.microsoft.com/office/drawing/2014/main" id="{007559B1-0CC6-47EB-9376-B827A70515FF}"/>
              </a:ext>
            </a:extLst>
          </p:cNvPr>
          <p:cNvSpPr txBox="1"/>
          <p:nvPr/>
        </p:nvSpPr>
        <p:spPr>
          <a:xfrm>
            <a:off x="95693" y="3623636"/>
            <a:ext cx="2434856" cy="369332"/>
          </a:xfrm>
          <a:prstGeom prst="rect">
            <a:avLst/>
          </a:prstGeom>
          <a:noFill/>
        </p:spPr>
        <p:txBody>
          <a:bodyPr wrap="square" rtlCol="0">
            <a:spAutoFit/>
          </a:bodyPr>
          <a:lstStyle/>
          <a:p>
            <a:r>
              <a:rPr lang="en-US" dirty="0"/>
              <a:t>Projects / Work Orders:</a:t>
            </a:r>
          </a:p>
        </p:txBody>
      </p:sp>
      <p:sp>
        <p:nvSpPr>
          <p:cNvPr id="10" name="TextBox 9">
            <a:extLst>
              <a:ext uri="{FF2B5EF4-FFF2-40B4-BE49-F238E27FC236}">
                <a16:creationId xmlns:a16="http://schemas.microsoft.com/office/drawing/2014/main" id="{7723BC86-063D-45B2-967B-009C81F70E7A}"/>
              </a:ext>
            </a:extLst>
          </p:cNvPr>
          <p:cNvSpPr txBox="1"/>
          <p:nvPr/>
        </p:nvSpPr>
        <p:spPr>
          <a:xfrm>
            <a:off x="4720858" y="3659817"/>
            <a:ext cx="2434856" cy="369332"/>
          </a:xfrm>
          <a:prstGeom prst="rect">
            <a:avLst/>
          </a:prstGeom>
          <a:noFill/>
        </p:spPr>
        <p:txBody>
          <a:bodyPr wrap="square" rtlCol="0">
            <a:spAutoFit/>
          </a:bodyPr>
          <a:lstStyle/>
          <a:p>
            <a:r>
              <a:rPr lang="en-US" dirty="0"/>
              <a:t>People:</a:t>
            </a:r>
          </a:p>
        </p:txBody>
      </p:sp>
      <p:sp>
        <p:nvSpPr>
          <p:cNvPr id="11" name="TextBox 10">
            <a:extLst>
              <a:ext uri="{FF2B5EF4-FFF2-40B4-BE49-F238E27FC236}">
                <a16:creationId xmlns:a16="http://schemas.microsoft.com/office/drawing/2014/main" id="{4BBE7B5E-779F-46FF-AA61-F05616384274}"/>
              </a:ext>
            </a:extLst>
          </p:cNvPr>
          <p:cNvSpPr txBox="1"/>
          <p:nvPr/>
        </p:nvSpPr>
        <p:spPr>
          <a:xfrm>
            <a:off x="95691" y="1193279"/>
            <a:ext cx="4380614"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t>What Facilities are included in my Organization?</a:t>
            </a:r>
          </a:p>
          <a:p>
            <a:pPr marL="171450" indent="-171450">
              <a:buFont typeface="Arial" panose="020B0604020202020204" pitchFamily="34" charset="0"/>
              <a:buChar char="•"/>
            </a:pPr>
            <a:r>
              <a:rPr lang="en-US" sz="1200" dirty="0"/>
              <a:t>Who occupies my Facilities?</a:t>
            </a:r>
          </a:p>
          <a:p>
            <a:pPr marL="171450" indent="-171450">
              <a:buFont typeface="Arial" panose="020B0604020202020204" pitchFamily="34" charset="0"/>
              <a:buChar char="•"/>
            </a:pPr>
            <a:r>
              <a:rPr lang="en-US" sz="1200" dirty="0"/>
              <a:t>What are the areas in Facilities used for?</a:t>
            </a:r>
          </a:p>
          <a:p>
            <a:pPr marL="171450" indent="-171450">
              <a:buFont typeface="Arial" panose="020B0604020202020204" pitchFamily="34" charset="0"/>
              <a:buChar char="•"/>
            </a:pPr>
            <a:r>
              <a:rPr lang="en-US" sz="1200" dirty="0"/>
              <a:t>Blueprints and other document stored online linked to facility, floor and room.</a:t>
            </a:r>
          </a:p>
          <a:p>
            <a:pPr marL="171450" indent="-171450">
              <a:buFont typeface="Arial" panose="020B0604020202020204" pitchFamily="34" charset="0"/>
              <a:buChar char="•"/>
            </a:pPr>
            <a:r>
              <a:rPr lang="en-US" sz="1200" dirty="0"/>
              <a:t>Fire Escape documentation.</a:t>
            </a:r>
          </a:p>
        </p:txBody>
      </p:sp>
      <p:sp>
        <p:nvSpPr>
          <p:cNvPr id="12" name="TextBox 11">
            <a:extLst>
              <a:ext uri="{FF2B5EF4-FFF2-40B4-BE49-F238E27FC236}">
                <a16:creationId xmlns:a16="http://schemas.microsoft.com/office/drawing/2014/main" id="{1E66B0C7-8EBD-4471-920F-5AEA8372ED4D}"/>
              </a:ext>
            </a:extLst>
          </p:cNvPr>
          <p:cNvSpPr txBox="1"/>
          <p:nvPr/>
        </p:nvSpPr>
        <p:spPr>
          <a:xfrm>
            <a:off x="4720858" y="1193279"/>
            <a:ext cx="4380614" cy="2123658"/>
          </a:xfrm>
          <a:prstGeom prst="rect">
            <a:avLst/>
          </a:prstGeom>
          <a:noFill/>
        </p:spPr>
        <p:txBody>
          <a:bodyPr wrap="square" rtlCol="0">
            <a:spAutoFit/>
          </a:bodyPr>
          <a:lstStyle/>
          <a:p>
            <a:pPr marL="171450" indent="-171450">
              <a:buFont typeface="Arial" panose="020B0604020202020204" pitchFamily="34" charset="0"/>
              <a:buChar char="•"/>
            </a:pPr>
            <a:r>
              <a:rPr lang="en-US" sz="1200" dirty="0"/>
              <a:t>What assets are in my Organization?</a:t>
            </a:r>
          </a:p>
          <a:p>
            <a:pPr marL="171450" indent="-171450">
              <a:buFont typeface="Arial" panose="020B0604020202020204" pitchFamily="34" charset="0"/>
              <a:buChar char="•"/>
            </a:pPr>
            <a:r>
              <a:rPr lang="en-US" sz="1200" dirty="0"/>
              <a:t>Where are these assets within my Facilities?</a:t>
            </a:r>
          </a:p>
          <a:p>
            <a:pPr marL="171450" indent="-171450">
              <a:buFont typeface="Arial" panose="020B0604020202020204" pitchFamily="34" charset="0"/>
              <a:buChar char="•"/>
            </a:pPr>
            <a:r>
              <a:rPr lang="en-US" sz="1200" dirty="0"/>
              <a:t>Who owns these assets?</a:t>
            </a:r>
          </a:p>
          <a:p>
            <a:pPr marL="171450" indent="-171450">
              <a:buFont typeface="Arial" panose="020B0604020202020204" pitchFamily="34" charset="0"/>
              <a:buChar char="•"/>
            </a:pPr>
            <a:r>
              <a:rPr lang="en-US" sz="1200" dirty="0"/>
              <a:t>What assets are out of service and for how long?</a:t>
            </a:r>
          </a:p>
          <a:p>
            <a:pPr marL="171450" indent="-171450">
              <a:buFont typeface="Arial" panose="020B0604020202020204" pitchFamily="34" charset="0"/>
              <a:buChar char="•"/>
            </a:pPr>
            <a:r>
              <a:rPr lang="en-US" sz="1200" dirty="0"/>
              <a:t>What assets have just arrived into my Organization?</a:t>
            </a:r>
          </a:p>
          <a:p>
            <a:pPr marL="171450" indent="-171450">
              <a:buFont typeface="Arial" panose="020B0604020202020204" pitchFamily="34" charset="0"/>
              <a:buChar char="•"/>
            </a:pPr>
            <a:r>
              <a:rPr lang="en-US" sz="1200" dirty="0"/>
              <a:t>What assets have excessive repair and maintenance costs?</a:t>
            </a:r>
          </a:p>
          <a:p>
            <a:pPr marL="171450" indent="-171450">
              <a:buFont typeface="Arial" panose="020B0604020202020204" pitchFamily="34" charset="0"/>
              <a:buChar char="•"/>
            </a:pPr>
            <a:r>
              <a:rPr lang="en-US" sz="1200" dirty="0"/>
              <a:t>When were the assets last counted and reconciled?</a:t>
            </a:r>
          </a:p>
          <a:p>
            <a:pPr marL="171450" indent="-171450">
              <a:buFont typeface="Arial" panose="020B0604020202020204" pitchFamily="34" charset="0"/>
              <a:buChar char="•"/>
            </a:pPr>
            <a:r>
              <a:rPr lang="en-US" sz="1200" dirty="0"/>
              <a:t>Which assets are owned versus leased or on consignment?</a:t>
            </a:r>
          </a:p>
          <a:p>
            <a:pPr marL="171450" indent="-171450">
              <a:buFont typeface="Arial" panose="020B0604020202020204" pitchFamily="34" charset="0"/>
              <a:buChar char="•"/>
            </a:pPr>
            <a:r>
              <a:rPr lang="en-US" sz="1200" dirty="0"/>
              <a:t>How do I dispose of obsolete and unusable assets?</a:t>
            </a:r>
          </a:p>
          <a:p>
            <a:pPr marL="171450" indent="-171450">
              <a:buFont typeface="Arial" panose="020B0604020202020204" pitchFamily="34" charset="0"/>
              <a:buChar char="•"/>
            </a:pPr>
            <a:r>
              <a:rPr lang="en-US" sz="1200" dirty="0"/>
              <a:t>What are my current depreciation amounts?</a:t>
            </a:r>
          </a:p>
          <a:p>
            <a:pPr marL="171450" indent="-171450">
              <a:buFont typeface="Arial" panose="020B0604020202020204" pitchFamily="34" charset="0"/>
              <a:buChar char="•"/>
            </a:pPr>
            <a:r>
              <a:rPr lang="en-US" sz="1200" dirty="0"/>
              <a:t>Replace vs Repair decisions</a:t>
            </a:r>
          </a:p>
        </p:txBody>
      </p:sp>
      <p:sp>
        <p:nvSpPr>
          <p:cNvPr id="13" name="TextBox 12">
            <a:extLst>
              <a:ext uri="{FF2B5EF4-FFF2-40B4-BE49-F238E27FC236}">
                <a16:creationId xmlns:a16="http://schemas.microsoft.com/office/drawing/2014/main" id="{5129F68F-2120-4123-9B00-08C768319081}"/>
              </a:ext>
            </a:extLst>
          </p:cNvPr>
          <p:cNvSpPr txBox="1"/>
          <p:nvPr/>
        </p:nvSpPr>
        <p:spPr>
          <a:xfrm>
            <a:off x="148858" y="3916054"/>
            <a:ext cx="4380614"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t>What Projects and Work Orders are still open?</a:t>
            </a:r>
          </a:p>
          <a:p>
            <a:pPr marL="171450" indent="-171450">
              <a:buFont typeface="Arial" panose="020B0604020202020204" pitchFamily="34" charset="0"/>
              <a:buChar char="•"/>
            </a:pPr>
            <a:r>
              <a:rPr lang="en-US" sz="1200" dirty="0"/>
              <a:t>What Projects and Work Order are being planned and/or approved?</a:t>
            </a:r>
          </a:p>
          <a:p>
            <a:pPr marL="171450" indent="-171450">
              <a:buFont typeface="Arial" panose="020B0604020202020204" pitchFamily="34" charset="0"/>
              <a:buChar char="•"/>
            </a:pPr>
            <a:r>
              <a:rPr lang="en-US" sz="1200" dirty="0"/>
              <a:t>What are the budgets for these Project and Work Orders?</a:t>
            </a:r>
          </a:p>
          <a:p>
            <a:pPr marL="171450" indent="-171450">
              <a:buFont typeface="Arial" panose="020B0604020202020204" pitchFamily="34" charset="0"/>
              <a:buChar char="•"/>
            </a:pPr>
            <a:r>
              <a:rPr lang="en-US" sz="1200" dirty="0"/>
              <a:t>Who is performing the work?</a:t>
            </a:r>
          </a:p>
          <a:p>
            <a:pPr marL="171450" indent="-171450">
              <a:buFont typeface="Arial" panose="020B0604020202020204" pitchFamily="34" charset="0"/>
              <a:buChar char="•"/>
            </a:pPr>
            <a:r>
              <a:rPr lang="en-US" sz="1200" dirty="0"/>
              <a:t>Where is the work being performed (on/off site)?</a:t>
            </a:r>
          </a:p>
          <a:p>
            <a:pPr marL="171450" indent="-171450">
              <a:buFont typeface="Arial" panose="020B0604020202020204" pitchFamily="34" charset="0"/>
              <a:buChar char="•"/>
            </a:pPr>
            <a:endParaRPr lang="en-US" sz="1200" dirty="0"/>
          </a:p>
        </p:txBody>
      </p:sp>
      <p:sp>
        <p:nvSpPr>
          <p:cNvPr id="14" name="TextBox 13">
            <a:extLst>
              <a:ext uri="{FF2B5EF4-FFF2-40B4-BE49-F238E27FC236}">
                <a16:creationId xmlns:a16="http://schemas.microsoft.com/office/drawing/2014/main" id="{CB431C7C-5EC0-4CEC-A234-7973D8A16D46}"/>
              </a:ext>
            </a:extLst>
          </p:cNvPr>
          <p:cNvSpPr txBox="1"/>
          <p:nvPr/>
        </p:nvSpPr>
        <p:spPr>
          <a:xfrm>
            <a:off x="4667693" y="3916054"/>
            <a:ext cx="4380614"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t>Roles of Staff within organization.</a:t>
            </a:r>
          </a:p>
          <a:p>
            <a:pPr marL="171450" indent="-171450">
              <a:buFont typeface="Arial" panose="020B0604020202020204" pitchFamily="34" charset="0"/>
              <a:buChar char="•"/>
            </a:pPr>
            <a:r>
              <a:rPr lang="en-US" sz="1200" dirty="0"/>
              <a:t>Visitor and Contractors allowed into the Facilities.</a:t>
            </a:r>
          </a:p>
          <a:p>
            <a:pPr marL="171450" indent="-171450">
              <a:buFont typeface="Arial" panose="020B0604020202020204" pitchFamily="34" charset="0"/>
              <a:buChar char="•"/>
            </a:pPr>
            <a:r>
              <a:rPr lang="en-US" sz="1200" dirty="0"/>
              <a:t>Certifications of Staff using or repairing Facilities or Assets.</a:t>
            </a:r>
          </a:p>
          <a:p>
            <a:pPr marL="171450" indent="-171450">
              <a:buFont typeface="Arial" panose="020B0604020202020204" pitchFamily="34" charset="0"/>
              <a:buChar char="•"/>
            </a:pPr>
            <a:r>
              <a:rPr lang="en-US" sz="1200" dirty="0"/>
              <a:t>How can I limit access to specific areas by Staff and Visitors?</a:t>
            </a:r>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30345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70318-31E4-4ACA-96A4-3069DFCEC676}"/>
              </a:ext>
            </a:extLst>
          </p:cNvPr>
          <p:cNvSpPr txBox="1"/>
          <p:nvPr/>
        </p:nvSpPr>
        <p:spPr>
          <a:xfrm>
            <a:off x="994410" y="0"/>
            <a:ext cx="7155180" cy="584775"/>
          </a:xfrm>
          <a:prstGeom prst="rect">
            <a:avLst/>
          </a:prstGeom>
          <a:noFill/>
        </p:spPr>
        <p:txBody>
          <a:bodyPr wrap="square" rtlCol="0">
            <a:spAutoFit/>
          </a:bodyPr>
          <a:lstStyle/>
          <a:p>
            <a:pPr algn="ctr"/>
            <a:r>
              <a:rPr lang="en-US" altLang="en-US" sz="3200" b="1" dirty="0">
                <a:solidFill>
                  <a:schemeClr val="bg1"/>
                </a:solidFill>
                <a:ea typeface="Calibri" panose="020F0502020204030204" pitchFamily="34" charset="0"/>
                <a:cs typeface="Times New Roman" panose="02020603050405020304" pitchFamily="18" charset="0"/>
              </a:rPr>
              <a:t>AVA™</a:t>
            </a:r>
            <a:r>
              <a:rPr lang="en-US" sz="32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solidFill>
              </a:rPr>
              <a:t>Asset </a:t>
            </a:r>
            <a:r>
              <a:rPr lang="en-US" sz="2800" b="1" dirty="0">
                <a:solidFill>
                  <a:schemeClr val="bg1">
                    <a:lumMod val="95000"/>
                  </a:schemeClr>
                </a:solidFill>
              </a:rPr>
              <a:t>Manager – Equipment Tracking</a:t>
            </a:r>
          </a:p>
        </p:txBody>
      </p:sp>
      <p:grpSp>
        <p:nvGrpSpPr>
          <p:cNvPr id="3" name="Group 2">
            <a:extLst>
              <a:ext uri="{FF2B5EF4-FFF2-40B4-BE49-F238E27FC236}">
                <a16:creationId xmlns:a16="http://schemas.microsoft.com/office/drawing/2014/main" id="{C06D90B4-3CEA-4F98-B8C8-39DEE0240A8A}"/>
              </a:ext>
            </a:extLst>
          </p:cNvPr>
          <p:cNvGrpSpPr/>
          <p:nvPr/>
        </p:nvGrpSpPr>
        <p:grpSpPr>
          <a:xfrm>
            <a:off x="717337" y="904698"/>
            <a:ext cx="3657600" cy="3231654"/>
            <a:chOff x="717337" y="904698"/>
            <a:chExt cx="3657600" cy="3231654"/>
          </a:xfrm>
          <a:scene3d>
            <a:camera prst="orthographicFront">
              <a:rot lat="0" lon="0" rev="0"/>
            </a:camera>
            <a:lightRig rig="contrasting" dir="t">
              <a:rot lat="0" lon="0" rev="1500000"/>
            </a:lightRig>
          </a:scene3d>
        </p:grpSpPr>
        <p:pic>
          <p:nvPicPr>
            <p:cNvPr id="4" name="Picture 3">
              <a:extLst>
                <a:ext uri="{FF2B5EF4-FFF2-40B4-BE49-F238E27FC236}">
                  <a16:creationId xmlns:a16="http://schemas.microsoft.com/office/drawing/2014/main" id="{AB6871F8-186B-4F66-A51A-2C8DB03158D9}"/>
                </a:ext>
              </a:extLst>
            </p:cNvPr>
            <p:cNvPicPr>
              <a:picLocks noChangeAspect="1"/>
            </p:cNvPicPr>
            <p:nvPr/>
          </p:nvPicPr>
          <p:blipFill rotWithShape="1">
            <a:blip r:embed="rId3">
              <a:duotone>
                <a:schemeClr val="bg2">
                  <a:shade val="45000"/>
                  <a:satMod val="135000"/>
                </a:schemeClr>
                <a:prstClr val="white"/>
              </a:duotone>
            </a:blip>
            <a:srcRect r="34273"/>
            <a:stretch/>
          </p:blipFill>
          <p:spPr>
            <a:xfrm>
              <a:off x="771496" y="966045"/>
              <a:ext cx="3552569" cy="3108960"/>
            </a:xfrm>
            <a:prstGeom prst="rect">
              <a:avLst/>
            </a:prstGeom>
            <a:ln>
              <a:noFill/>
            </a:ln>
            <a:effectLst>
              <a:outerShdw blurRad="149987" dist="250190" dir="8460000" algn="ctr">
                <a:srgbClr val="000000">
                  <a:alpha val="28000"/>
                </a:srgbClr>
              </a:outerShdw>
            </a:effectLst>
            <a:sp3d prstMaterial="metal">
              <a:bevelT w="88900" h="88900"/>
            </a:sp3d>
          </p:spPr>
        </p:pic>
        <p:sp>
          <p:nvSpPr>
            <p:cNvPr id="5" name="TextBox 4">
              <a:extLst>
                <a:ext uri="{FF2B5EF4-FFF2-40B4-BE49-F238E27FC236}">
                  <a16:creationId xmlns:a16="http://schemas.microsoft.com/office/drawing/2014/main" id="{522DF885-3786-420B-A6B9-9E7A285177F6}"/>
                </a:ext>
              </a:extLst>
            </p:cNvPr>
            <p:cNvSpPr txBox="1"/>
            <p:nvPr/>
          </p:nvSpPr>
          <p:spPr>
            <a:xfrm>
              <a:off x="717337" y="904698"/>
              <a:ext cx="3657600" cy="3231654"/>
            </a:xfrm>
            <a:prstGeom prst="rect">
              <a:avLst/>
            </a:prstGeom>
            <a:noFill/>
            <a:ln w="28575">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b="1" dirty="0"/>
                <a:t>Facilities / Building</a:t>
              </a:r>
            </a:p>
            <a:p>
              <a:r>
                <a:rPr lang="en-US" dirty="0"/>
                <a:t>		</a:t>
              </a:r>
              <a:r>
                <a:rPr lang="en-US" sz="1600" dirty="0">
                  <a:solidFill>
                    <a:schemeClr val="bg2">
                      <a:lumMod val="10000"/>
                    </a:schemeClr>
                  </a:solidFill>
                </a:rPr>
                <a:t>Facility Type</a:t>
              </a:r>
              <a:endParaRPr lang="en-US" dirty="0">
                <a:solidFill>
                  <a:schemeClr val="bg2">
                    <a:lumMod val="10000"/>
                  </a:schemeClr>
                </a:solidFill>
              </a:endParaRPr>
            </a:p>
            <a:p>
              <a:r>
                <a:rPr lang="en-US" dirty="0"/>
                <a:t>	</a:t>
              </a:r>
              <a:r>
                <a:rPr lang="en-US" b="1" dirty="0"/>
                <a:t>Floors</a:t>
              </a:r>
            </a:p>
            <a:p>
              <a:pPr lvl="2"/>
              <a:r>
                <a:rPr lang="en-US" b="1" dirty="0"/>
                <a:t>Rooms</a:t>
              </a:r>
            </a:p>
            <a:p>
              <a:pPr lvl="2"/>
              <a:r>
                <a:rPr lang="en-US" dirty="0"/>
                <a:t>	</a:t>
              </a:r>
              <a:r>
                <a:rPr lang="en-US" sz="1600" dirty="0">
                  <a:solidFill>
                    <a:schemeClr val="bg2">
                      <a:lumMod val="10000"/>
                    </a:schemeClr>
                  </a:solidFill>
                </a:rPr>
                <a:t>Room Usage</a:t>
              </a:r>
            </a:p>
            <a:p>
              <a:pPr lvl="2"/>
              <a:r>
                <a:rPr lang="en-US" sz="1600" dirty="0">
                  <a:solidFill>
                    <a:schemeClr val="bg2">
                      <a:lumMod val="10000"/>
                    </a:schemeClr>
                  </a:solidFill>
                </a:rPr>
                <a:t>	Square Footage</a:t>
              </a:r>
            </a:p>
            <a:p>
              <a:pPr lvl="2"/>
              <a:r>
                <a:rPr lang="en-US" sz="1600" dirty="0">
                  <a:solidFill>
                    <a:schemeClr val="bg2">
                      <a:lumMod val="10000"/>
                    </a:schemeClr>
                  </a:solidFill>
                </a:rPr>
                <a:t>	RFID / Barcode Assigned</a:t>
              </a:r>
            </a:p>
            <a:p>
              <a:pPr lvl="2"/>
              <a:endParaRPr lang="en-US" dirty="0"/>
            </a:p>
            <a:p>
              <a:pPr lvl="2"/>
              <a:r>
                <a:rPr lang="en-US" b="1" dirty="0"/>
                <a:t>Systems</a:t>
              </a:r>
            </a:p>
            <a:p>
              <a:pPr lvl="1"/>
              <a:r>
                <a:rPr lang="en-US" dirty="0"/>
                <a:t>	</a:t>
              </a:r>
            </a:p>
            <a:p>
              <a:pPr lvl="1"/>
              <a:endParaRPr lang="en-US" sz="1400" dirty="0"/>
            </a:p>
            <a:p>
              <a:pPr lvl="1"/>
              <a:r>
                <a:rPr lang="en-US" sz="1400" dirty="0"/>
                <a:t>		</a:t>
              </a:r>
            </a:p>
          </p:txBody>
        </p:sp>
      </p:grpSp>
      <p:sp>
        <p:nvSpPr>
          <p:cNvPr id="6" name="Rectangle 5">
            <a:extLst>
              <a:ext uri="{FF2B5EF4-FFF2-40B4-BE49-F238E27FC236}">
                <a16:creationId xmlns:a16="http://schemas.microsoft.com/office/drawing/2014/main" id="{6455802B-5498-440A-8D93-F78C6367C4B2}"/>
              </a:ext>
            </a:extLst>
          </p:cNvPr>
          <p:cNvSpPr/>
          <p:nvPr/>
        </p:nvSpPr>
        <p:spPr>
          <a:xfrm>
            <a:off x="2240280" y="4535424"/>
            <a:ext cx="4645152" cy="1399032"/>
          </a:xfrm>
          <a:prstGeom prst="rect">
            <a:avLst/>
          </a:prstGeom>
          <a:solidFill>
            <a:srgbClr val="F8F2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08BF7D-E2FC-419E-B321-48E27465A678}"/>
              </a:ext>
            </a:extLst>
          </p:cNvPr>
          <p:cNvSpPr txBox="1"/>
          <p:nvPr/>
        </p:nvSpPr>
        <p:spPr>
          <a:xfrm>
            <a:off x="2313432" y="4535424"/>
            <a:ext cx="4361688"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t>Room Inventory</a:t>
            </a:r>
          </a:p>
          <a:p>
            <a:pPr marL="285750" indent="-285750">
              <a:buFont typeface="Arial" panose="020B0604020202020204" pitchFamily="34" charset="0"/>
              <a:buChar char="•"/>
            </a:pPr>
            <a:r>
              <a:rPr lang="en-US" sz="1600" b="1" dirty="0"/>
              <a:t>Transaction History</a:t>
            </a:r>
          </a:p>
          <a:p>
            <a:pPr marL="285750" indent="-285750">
              <a:buFont typeface="Arial" panose="020B0604020202020204" pitchFamily="34" charset="0"/>
              <a:buChar char="•"/>
            </a:pPr>
            <a:r>
              <a:rPr lang="en-US" sz="1600" b="1" dirty="0"/>
              <a:t>Utilization History</a:t>
            </a:r>
          </a:p>
          <a:p>
            <a:endParaRPr lang="en-US" sz="1600" b="1" dirty="0"/>
          </a:p>
        </p:txBody>
      </p:sp>
      <p:cxnSp>
        <p:nvCxnSpPr>
          <p:cNvPr id="8" name="Straight Arrow Connector 7">
            <a:extLst>
              <a:ext uri="{FF2B5EF4-FFF2-40B4-BE49-F238E27FC236}">
                <a16:creationId xmlns:a16="http://schemas.microsoft.com/office/drawing/2014/main" id="{6C9C73D1-CC32-41D8-ABD9-6F00C2BF9C3A}"/>
              </a:ext>
            </a:extLst>
          </p:cNvPr>
          <p:cNvCxnSpPr>
            <a:cxnSpLocks/>
            <a:stCxn id="5" idx="2"/>
            <a:endCxn id="6" idx="0"/>
          </p:cNvCxnSpPr>
          <p:nvPr/>
        </p:nvCxnSpPr>
        <p:spPr>
          <a:xfrm>
            <a:off x="2546137" y="4136352"/>
            <a:ext cx="2016719" cy="3990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5A2B389-5099-48AB-AE97-5069FA6F7067}"/>
              </a:ext>
            </a:extLst>
          </p:cNvPr>
          <p:cNvCxnSpPr>
            <a:cxnSpLocks/>
            <a:endCxn id="6" idx="0"/>
          </p:cNvCxnSpPr>
          <p:nvPr/>
        </p:nvCxnSpPr>
        <p:spPr>
          <a:xfrm flipH="1">
            <a:off x="4562856" y="4124420"/>
            <a:ext cx="2053767" cy="411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441C77-2EBF-4208-8F0B-69695BC596B8}"/>
              </a:ext>
            </a:extLst>
          </p:cNvPr>
          <p:cNvGrpSpPr/>
          <p:nvPr/>
        </p:nvGrpSpPr>
        <p:grpSpPr>
          <a:xfrm>
            <a:off x="4773168" y="923544"/>
            <a:ext cx="3657600" cy="3227832"/>
            <a:chOff x="4773168" y="923544"/>
            <a:chExt cx="3657600" cy="3227832"/>
          </a:xfrm>
          <a:effectLst>
            <a:outerShdw blurRad="50800" dist="38100" algn="l" rotWithShape="0">
              <a:prstClr val="black">
                <a:alpha val="40000"/>
              </a:prstClr>
            </a:outerShdw>
          </a:effectLst>
          <a:scene3d>
            <a:camera prst="orthographicFront">
              <a:rot lat="0" lon="0" rev="0"/>
            </a:camera>
            <a:lightRig rig="glow" dir="t">
              <a:rot lat="0" lon="0" rev="4800000"/>
            </a:lightRig>
          </a:scene3d>
        </p:grpSpPr>
        <p:pic>
          <p:nvPicPr>
            <p:cNvPr id="11" name="Picture 10">
              <a:extLst>
                <a:ext uri="{FF2B5EF4-FFF2-40B4-BE49-F238E27FC236}">
                  <a16:creationId xmlns:a16="http://schemas.microsoft.com/office/drawing/2014/main" id="{A0C097D3-1ACD-4A8A-A108-B6452F15AB84}"/>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48972" t="11646" r="18762" b="18866"/>
            <a:stretch/>
          </p:blipFill>
          <p:spPr>
            <a:xfrm>
              <a:off x="4793779" y="935902"/>
              <a:ext cx="3591082" cy="3193812"/>
            </a:xfrm>
            <a:prstGeom prst="rect">
              <a:avLst/>
            </a:prstGeom>
            <a:ln>
              <a:noFill/>
            </a:ln>
            <a:effectLst>
              <a:outerShdw blurRad="190500" dist="228600" dir="2700000" algn="ctr">
                <a:srgbClr val="000000">
                  <a:alpha val="30000"/>
                </a:srgbClr>
              </a:outerShdw>
            </a:effectLst>
            <a:sp3d prstMaterial="matte">
              <a:bevelT w="127000" h="63500"/>
            </a:sp3d>
          </p:spPr>
        </p:pic>
        <p:sp>
          <p:nvSpPr>
            <p:cNvPr id="12" name="TextBox 11">
              <a:extLst>
                <a:ext uri="{FF2B5EF4-FFF2-40B4-BE49-F238E27FC236}">
                  <a16:creationId xmlns:a16="http://schemas.microsoft.com/office/drawing/2014/main" id="{EBF4657F-B6A0-4B4B-9734-6EA1A6A03887}"/>
                </a:ext>
              </a:extLst>
            </p:cNvPr>
            <p:cNvSpPr txBox="1"/>
            <p:nvPr/>
          </p:nvSpPr>
          <p:spPr>
            <a:xfrm>
              <a:off x="4773168" y="923544"/>
              <a:ext cx="3657600" cy="3227832"/>
            </a:xfrm>
            <a:prstGeom prst="rect">
              <a:avLst/>
            </a:prstGeom>
            <a:noFill/>
            <a:ln w="28575">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b="1" dirty="0"/>
                <a:t>Asset / Item Master</a:t>
              </a:r>
            </a:p>
            <a:p>
              <a:r>
                <a:rPr lang="en-US" dirty="0"/>
                <a:t>		</a:t>
              </a:r>
              <a:r>
                <a:rPr lang="en-US" sz="1600" dirty="0">
                  <a:solidFill>
                    <a:schemeClr val="bg2">
                      <a:lumMod val="10000"/>
                    </a:schemeClr>
                  </a:solidFill>
                </a:rPr>
                <a:t>Manufacturer</a:t>
              </a:r>
            </a:p>
            <a:p>
              <a:r>
                <a:rPr lang="en-US" sz="1600" dirty="0">
                  <a:solidFill>
                    <a:schemeClr val="bg2">
                      <a:lumMod val="10000"/>
                    </a:schemeClr>
                  </a:solidFill>
                </a:rPr>
                <a:t>		Model Number</a:t>
              </a:r>
            </a:p>
            <a:p>
              <a:r>
                <a:rPr lang="en-US" sz="1600" dirty="0">
                  <a:solidFill>
                    <a:schemeClr val="bg2">
                      <a:lumMod val="10000"/>
                    </a:schemeClr>
                  </a:solidFill>
                </a:rPr>
                <a:t>		Purchased From</a:t>
              </a:r>
            </a:p>
            <a:p>
              <a:r>
                <a:rPr lang="en-US" sz="1600" dirty="0">
                  <a:solidFill>
                    <a:schemeClr val="bg2">
                      <a:lumMod val="10000"/>
                    </a:schemeClr>
                  </a:solidFill>
                </a:rPr>
                <a:t>		Purchase Cost</a:t>
              </a:r>
              <a:endParaRPr lang="en-US" dirty="0">
                <a:solidFill>
                  <a:schemeClr val="bg2">
                    <a:lumMod val="10000"/>
                  </a:schemeClr>
                </a:solidFill>
              </a:endParaRPr>
            </a:p>
            <a:p>
              <a:r>
                <a:rPr lang="en-US" dirty="0"/>
                <a:t>		</a:t>
              </a:r>
            </a:p>
            <a:p>
              <a:r>
                <a:rPr lang="en-US" dirty="0"/>
                <a:t>	</a:t>
              </a:r>
              <a:r>
                <a:rPr lang="en-US" b="1" dirty="0"/>
                <a:t>Serial Number</a:t>
              </a:r>
            </a:p>
            <a:p>
              <a:r>
                <a:rPr lang="en-US" dirty="0"/>
                <a:t>		</a:t>
              </a:r>
              <a:r>
                <a:rPr lang="en-US" sz="1600" dirty="0">
                  <a:solidFill>
                    <a:schemeClr val="bg2">
                      <a:lumMod val="10000"/>
                    </a:schemeClr>
                  </a:solidFill>
                </a:rPr>
                <a:t>RFID / Barcode Assigned</a:t>
              </a:r>
            </a:p>
            <a:p>
              <a:r>
                <a:rPr lang="en-US" sz="1600" dirty="0">
                  <a:solidFill>
                    <a:schemeClr val="bg2">
                      <a:lumMod val="10000"/>
                    </a:schemeClr>
                  </a:solidFill>
                </a:rPr>
                <a:t>		PO Number</a:t>
              </a:r>
            </a:p>
            <a:p>
              <a:r>
                <a:rPr lang="en-US" sz="1600" dirty="0">
                  <a:solidFill>
                    <a:schemeClr val="bg2">
                      <a:lumMod val="10000"/>
                    </a:schemeClr>
                  </a:solidFill>
                </a:rPr>
                <a:t>		Date Acquired</a:t>
              </a:r>
            </a:p>
            <a:p>
              <a:r>
                <a:rPr lang="en-US" sz="1600" dirty="0">
                  <a:solidFill>
                    <a:schemeClr val="bg2">
                      <a:lumMod val="10000"/>
                    </a:schemeClr>
                  </a:solidFill>
                </a:rPr>
                <a:t>		Data into Service</a:t>
              </a:r>
            </a:p>
            <a:p>
              <a:endParaRPr lang="en-US" sz="1600" dirty="0">
                <a:solidFill>
                  <a:schemeClr val="accent1"/>
                </a:solidFill>
              </a:endParaRPr>
            </a:p>
          </p:txBody>
        </p:sp>
      </p:grpSp>
    </p:spTree>
    <p:extLst>
      <p:ext uri="{BB962C8B-B14F-4D97-AF65-F5344CB8AC3E}">
        <p14:creationId xmlns:p14="http://schemas.microsoft.com/office/powerpoint/2010/main" val="37701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469025-7D40-4F4E-8E0B-E3EEAB6E91B4}"/>
              </a:ext>
            </a:extLst>
          </p:cNvPr>
          <p:cNvSpPr txBox="1"/>
          <p:nvPr/>
        </p:nvSpPr>
        <p:spPr>
          <a:xfrm>
            <a:off x="1185277" y="7780"/>
            <a:ext cx="6592824" cy="523220"/>
          </a:xfrm>
          <a:prstGeom prst="rect">
            <a:avLst/>
          </a:prstGeom>
          <a:noFill/>
        </p:spPr>
        <p:txBody>
          <a:bodyPr wrap="square" rtlCol="0">
            <a:spAutoFit/>
          </a:bodyPr>
          <a:lstStyle/>
          <a:p>
            <a:pPr algn="ctr"/>
            <a:r>
              <a:rPr lang="en-US" sz="2800" b="1" dirty="0">
                <a:solidFill>
                  <a:schemeClr val="bg1">
                    <a:lumMod val="95000"/>
                  </a:schemeClr>
                </a:solidFill>
                <a:latin typeface="Calibri" panose="020F0502020204030204" pitchFamily="34" charset="0"/>
                <a:ea typeface="Times New Roman" panose="02020603050405020304" pitchFamily="18" charset="0"/>
                <a:cs typeface="Arial" panose="020B0604020202020204" pitchFamily="34" charset="0"/>
              </a:rPr>
              <a:t>AVA</a:t>
            </a:r>
            <a:r>
              <a:rPr lang="en-US" sz="2800" b="1" dirty="0">
                <a:solidFill>
                  <a:schemeClr val="bg1">
                    <a:lumMod val="95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a:solidFill>
                  <a:schemeClr val="bg1">
                    <a:lumMod val="95000"/>
                  </a:schemeClr>
                </a:solidFill>
              </a:rPr>
              <a:t>Asset Manager – Project Tracking</a:t>
            </a:r>
          </a:p>
        </p:txBody>
      </p:sp>
      <p:sp>
        <p:nvSpPr>
          <p:cNvPr id="3" name="Rectangle 2">
            <a:extLst>
              <a:ext uri="{FF2B5EF4-FFF2-40B4-BE49-F238E27FC236}">
                <a16:creationId xmlns:a16="http://schemas.microsoft.com/office/drawing/2014/main" id="{132CB4B6-3AD7-4342-8F09-E159C080A753}"/>
              </a:ext>
            </a:extLst>
          </p:cNvPr>
          <p:cNvSpPr/>
          <p:nvPr/>
        </p:nvSpPr>
        <p:spPr>
          <a:xfrm>
            <a:off x="714463" y="4637819"/>
            <a:ext cx="3657600" cy="1399032"/>
          </a:xfrm>
          <a:prstGeom prst="rect">
            <a:avLst/>
          </a:prstGeom>
          <a:solidFill>
            <a:srgbClr val="F8F2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66620AD-ABF3-4A02-A630-F32BF097C10E}"/>
              </a:ext>
            </a:extLst>
          </p:cNvPr>
          <p:cNvSpPr/>
          <p:nvPr/>
        </p:nvSpPr>
        <p:spPr>
          <a:xfrm>
            <a:off x="4774811" y="4637819"/>
            <a:ext cx="3657600" cy="1399032"/>
          </a:xfrm>
          <a:prstGeom prst="rect">
            <a:avLst/>
          </a:prstGeom>
          <a:solidFill>
            <a:srgbClr val="F8F2E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545AC8E-5712-48C5-BDE3-C43922305243}"/>
              </a:ext>
            </a:extLst>
          </p:cNvPr>
          <p:cNvCxnSpPr>
            <a:cxnSpLocks/>
          </p:cNvCxnSpPr>
          <p:nvPr/>
        </p:nvCxnSpPr>
        <p:spPr>
          <a:xfrm>
            <a:off x="2559615" y="3927565"/>
            <a:ext cx="4573" cy="7353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990A66-B4D3-49D9-9848-3054F6CF9790}"/>
              </a:ext>
            </a:extLst>
          </p:cNvPr>
          <p:cNvSpPr txBox="1"/>
          <p:nvPr/>
        </p:nvSpPr>
        <p:spPr>
          <a:xfrm>
            <a:off x="4771939" y="4662871"/>
            <a:ext cx="3630166" cy="1323439"/>
          </a:xfrm>
          <a:prstGeom prst="rect">
            <a:avLst/>
          </a:prstGeom>
          <a:noFill/>
        </p:spPr>
        <p:txBody>
          <a:bodyPr wrap="square" rtlCol="0">
            <a:spAutoFit/>
          </a:bodyPr>
          <a:lstStyle/>
          <a:p>
            <a:r>
              <a:rPr lang="en-US" sz="1600" b="1" dirty="0"/>
              <a:t>Work Orders</a:t>
            </a:r>
          </a:p>
          <a:p>
            <a:r>
              <a:rPr lang="en-US" sz="1600" b="1" dirty="0"/>
              <a:t>	</a:t>
            </a:r>
            <a:r>
              <a:rPr lang="en-US" sz="1600" b="1" dirty="0">
                <a:solidFill>
                  <a:schemeClr val="tx2"/>
                </a:solidFill>
              </a:rPr>
              <a:t>Category</a:t>
            </a:r>
          </a:p>
          <a:p>
            <a:r>
              <a:rPr lang="en-US" sz="1600" b="1" dirty="0">
                <a:solidFill>
                  <a:schemeClr val="tx2"/>
                </a:solidFill>
              </a:rPr>
              <a:t>	Priority</a:t>
            </a:r>
          </a:p>
          <a:p>
            <a:r>
              <a:rPr lang="en-US" sz="1600" b="1" dirty="0">
                <a:solidFill>
                  <a:schemeClr val="tx2"/>
                </a:solidFill>
              </a:rPr>
              <a:t>	Description</a:t>
            </a:r>
          </a:p>
          <a:p>
            <a:r>
              <a:rPr lang="en-US" sz="1600" b="1" dirty="0">
                <a:solidFill>
                  <a:schemeClr val="tx2"/>
                </a:solidFill>
              </a:rPr>
              <a:t>	Status</a:t>
            </a:r>
          </a:p>
        </p:txBody>
      </p:sp>
      <p:cxnSp>
        <p:nvCxnSpPr>
          <p:cNvPr id="8" name="Straight Arrow Connector 7">
            <a:extLst>
              <a:ext uri="{FF2B5EF4-FFF2-40B4-BE49-F238E27FC236}">
                <a16:creationId xmlns:a16="http://schemas.microsoft.com/office/drawing/2014/main" id="{8F4E640E-9D4A-42EA-9089-84D7DBDBD07A}"/>
              </a:ext>
            </a:extLst>
          </p:cNvPr>
          <p:cNvCxnSpPr>
            <a:cxnSpLocks/>
            <a:endCxn id="7" idx="0"/>
          </p:cNvCxnSpPr>
          <p:nvPr/>
        </p:nvCxnSpPr>
        <p:spPr>
          <a:xfrm>
            <a:off x="6571662" y="3867247"/>
            <a:ext cx="15360" cy="7956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780D29F-1C69-44BF-B0A2-E423CE01576C}"/>
              </a:ext>
            </a:extLst>
          </p:cNvPr>
          <p:cNvGrpSpPr/>
          <p:nvPr/>
        </p:nvGrpSpPr>
        <p:grpSpPr>
          <a:xfrm>
            <a:off x="714463" y="803097"/>
            <a:ext cx="3657600" cy="3231654"/>
            <a:chOff x="717337" y="904698"/>
            <a:chExt cx="3657600" cy="3231654"/>
          </a:xfrm>
          <a:scene3d>
            <a:camera prst="orthographicFront">
              <a:rot lat="0" lon="0" rev="0"/>
            </a:camera>
            <a:lightRig rig="contrasting" dir="t">
              <a:rot lat="0" lon="0" rev="1500000"/>
            </a:lightRig>
          </a:scene3d>
        </p:grpSpPr>
        <p:pic>
          <p:nvPicPr>
            <p:cNvPr id="10" name="Picture 9">
              <a:extLst>
                <a:ext uri="{FF2B5EF4-FFF2-40B4-BE49-F238E27FC236}">
                  <a16:creationId xmlns:a16="http://schemas.microsoft.com/office/drawing/2014/main" id="{7BFA4612-0E59-4D1C-826F-2EDCB01A6445}"/>
                </a:ext>
              </a:extLst>
            </p:cNvPr>
            <p:cNvPicPr>
              <a:picLocks noChangeAspect="1"/>
            </p:cNvPicPr>
            <p:nvPr/>
          </p:nvPicPr>
          <p:blipFill rotWithShape="1">
            <a:blip r:embed="rId2">
              <a:duotone>
                <a:schemeClr val="bg2">
                  <a:shade val="45000"/>
                  <a:satMod val="135000"/>
                </a:schemeClr>
                <a:prstClr val="white"/>
              </a:duotone>
            </a:blip>
            <a:srcRect r="34273"/>
            <a:stretch/>
          </p:blipFill>
          <p:spPr>
            <a:xfrm>
              <a:off x="771496" y="966045"/>
              <a:ext cx="3552569" cy="3108960"/>
            </a:xfrm>
            <a:prstGeom prst="rect">
              <a:avLst/>
            </a:prstGeom>
            <a:ln>
              <a:noFill/>
            </a:ln>
            <a:effectLst>
              <a:outerShdw blurRad="149987" dist="250190" dir="8460000" algn="ctr">
                <a:srgbClr val="000000">
                  <a:alpha val="28000"/>
                </a:srgbClr>
              </a:outerShdw>
            </a:effectLst>
            <a:sp3d prstMaterial="metal">
              <a:bevelT w="88900" h="88900"/>
            </a:sp3d>
          </p:spPr>
        </p:pic>
        <p:sp>
          <p:nvSpPr>
            <p:cNvPr id="11" name="TextBox 10">
              <a:extLst>
                <a:ext uri="{FF2B5EF4-FFF2-40B4-BE49-F238E27FC236}">
                  <a16:creationId xmlns:a16="http://schemas.microsoft.com/office/drawing/2014/main" id="{BBF34B7D-E0EA-4056-A758-60E8D4E2F2D6}"/>
                </a:ext>
              </a:extLst>
            </p:cNvPr>
            <p:cNvSpPr txBox="1"/>
            <p:nvPr/>
          </p:nvSpPr>
          <p:spPr>
            <a:xfrm>
              <a:off x="717337" y="904698"/>
              <a:ext cx="3657600" cy="3231654"/>
            </a:xfrm>
            <a:prstGeom prst="rect">
              <a:avLst/>
            </a:prstGeom>
            <a:noFill/>
            <a:ln w="28575">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b="1" dirty="0"/>
                <a:t>Facilities / Building</a:t>
              </a:r>
            </a:p>
            <a:p>
              <a:r>
                <a:rPr lang="en-US" dirty="0"/>
                <a:t>		</a:t>
              </a:r>
              <a:r>
                <a:rPr lang="en-US" sz="1600" dirty="0">
                  <a:solidFill>
                    <a:schemeClr val="bg2">
                      <a:lumMod val="10000"/>
                    </a:schemeClr>
                  </a:solidFill>
                </a:rPr>
                <a:t>Facility Type</a:t>
              </a:r>
              <a:endParaRPr lang="en-US" dirty="0">
                <a:solidFill>
                  <a:schemeClr val="bg2">
                    <a:lumMod val="10000"/>
                  </a:schemeClr>
                </a:solidFill>
              </a:endParaRPr>
            </a:p>
            <a:p>
              <a:r>
                <a:rPr lang="en-US" dirty="0"/>
                <a:t>	</a:t>
              </a:r>
              <a:r>
                <a:rPr lang="en-US" b="1" dirty="0"/>
                <a:t>Floors</a:t>
              </a:r>
            </a:p>
            <a:p>
              <a:pPr lvl="2"/>
              <a:r>
                <a:rPr lang="en-US" b="1" dirty="0"/>
                <a:t>Rooms</a:t>
              </a:r>
            </a:p>
            <a:p>
              <a:pPr lvl="2"/>
              <a:r>
                <a:rPr lang="en-US" dirty="0"/>
                <a:t>	</a:t>
              </a:r>
              <a:r>
                <a:rPr lang="en-US" sz="1600" dirty="0">
                  <a:solidFill>
                    <a:schemeClr val="bg2">
                      <a:lumMod val="10000"/>
                    </a:schemeClr>
                  </a:solidFill>
                </a:rPr>
                <a:t>Room Usage</a:t>
              </a:r>
            </a:p>
            <a:p>
              <a:pPr lvl="2"/>
              <a:r>
                <a:rPr lang="en-US" sz="1600" dirty="0">
                  <a:solidFill>
                    <a:schemeClr val="bg2">
                      <a:lumMod val="10000"/>
                    </a:schemeClr>
                  </a:solidFill>
                </a:rPr>
                <a:t>	Square Footage</a:t>
              </a:r>
            </a:p>
            <a:p>
              <a:pPr lvl="2"/>
              <a:r>
                <a:rPr lang="en-US" sz="1600" dirty="0">
                  <a:solidFill>
                    <a:schemeClr val="bg2">
                      <a:lumMod val="10000"/>
                    </a:schemeClr>
                  </a:solidFill>
                </a:rPr>
                <a:t>	RFID / Barcode Assigned</a:t>
              </a:r>
            </a:p>
            <a:p>
              <a:pPr lvl="2"/>
              <a:endParaRPr lang="en-US" dirty="0"/>
            </a:p>
            <a:p>
              <a:pPr lvl="2"/>
              <a:r>
                <a:rPr lang="en-US" b="1" dirty="0"/>
                <a:t>Systems</a:t>
              </a:r>
            </a:p>
            <a:p>
              <a:pPr lvl="1"/>
              <a:r>
                <a:rPr lang="en-US" dirty="0"/>
                <a:t>	</a:t>
              </a:r>
            </a:p>
            <a:p>
              <a:pPr lvl="1"/>
              <a:endParaRPr lang="en-US" sz="1400" dirty="0"/>
            </a:p>
            <a:p>
              <a:pPr lvl="1"/>
              <a:r>
                <a:rPr lang="en-US" sz="1400" dirty="0"/>
                <a:t>		</a:t>
              </a:r>
            </a:p>
          </p:txBody>
        </p:sp>
      </p:grpSp>
      <p:grpSp>
        <p:nvGrpSpPr>
          <p:cNvPr id="12" name="Group 11">
            <a:extLst>
              <a:ext uri="{FF2B5EF4-FFF2-40B4-BE49-F238E27FC236}">
                <a16:creationId xmlns:a16="http://schemas.microsoft.com/office/drawing/2014/main" id="{6B209606-FE73-4DB2-999B-FE6C7CEC6AB6}"/>
              </a:ext>
            </a:extLst>
          </p:cNvPr>
          <p:cNvGrpSpPr/>
          <p:nvPr/>
        </p:nvGrpSpPr>
        <p:grpSpPr>
          <a:xfrm>
            <a:off x="4773168" y="821943"/>
            <a:ext cx="3657600" cy="3227832"/>
            <a:chOff x="4773168" y="923544"/>
            <a:chExt cx="3657600" cy="3227832"/>
          </a:xfrm>
          <a:effectLst>
            <a:outerShdw blurRad="50800" dist="38100" algn="l" rotWithShape="0">
              <a:prstClr val="black">
                <a:alpha val="40000"/>
              </a:prstClr>
            </a:outerShdw>
          </a:effectLst>
          <a:scene3d>
            <a:camera prst="orthographicFront">
              <a:rot lat="0" lon="0" rev="0"/>
            </a:camera>
            <a:lightRig rig="glow" dir="t">
              <a:rot lat="0" lon="0" rev="4800000"/>
            </a:lightRig>
          </a:scene3d>
        </p:grpSpPr>
        <p:pic>
          <p:nvPicPr>
            <p:cNvPr id="13" name="Picture 12">
              <a:extLst>
                <a:ext uri="{FF2B5EF4-FFF2-40B4-BE49-F238E27FC236}">
                  <a16:creationId xmlns:a16="http://schemas.microsoft.com/office/drawing/2014/main" id="{39D025FF-934F-40FA-AE97-6DDD09CFA1E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48972" t="11646" r="18762" b="18866"/>
            <a:stretch/>
          </p:blipFill>
          <p:spPr>
            <a:xfrm>
              <a:off x="4793779" y="935902"/>
              <a:ext cx="3591082" cy="3193812"/>
            </a:xfrm>
            <a:prstGeom prst="rect">
              <a:avLst/>
            </a:prstGeom>
            <a:ln>
              <a:noFill/>
            </a:ln>
            <a:effectLst>
              <a:outerShdw blurRad="190500" dist="228600" dir="2700000" algn="ctr">
                <a:srgbClr val="000000">
                  <a:alpha val="30000"/>
                </a:srgbClr>
              </a:outerShdw>
            </a:effectLst>
            <a:sp3d prstMaterial="matte">
              <a:bevelT w="127000" h="63500"/>
            </a:sp3d>
          </p:spPr>
        </p:pic>
        <p:sp>
          <p:nvSpPr>
            <p:cNvPr id="14" name="TextBox 13">
              <a:extLst>
                <a:ext uri="{FF2B5EF4-FFF2-40B4-BE49-F238E27FC236}">
                  <a16:creationId xmlns:a16="http://schemas.microsoft.com/office/drawing/2014/main" id="{48A18980-0097-464B-8E88-690AD8D096A8}"/>
                </a:ext>
              </a:extLst>
            </p:cNvPr>
            <p:cNvSpPr txBox="1"/>
            <p:nvPr/>
          </p:nvSpPr>
          <p:spPr>
            <a:xfrm>
              <a:off x="4773168" y="923544"/>
              <a:ext cx="3657600" cy="3227832"/>
            </a:xfrm>
            <a:prstGeom prst="rect">
              <a:avLst/>
            </a:prstGeom>
            <a:noFill/>
            <a:ln w="28575">
              <a:noFill/>
            </a:ln>
            <a:effectLst>
              <a:outerShdw blurRad="190500" dist="228600" dir="2700000" algn="ctr">
                <a:srgbClr val="000000">
                  <a:alpha val="30000"/>
                </a:srgbClr>
              </a:outerShdw>
            </a:effectLst>
            <a:sp3d prstMaterial="matte">
              <a:bevelT w="127000" h="63500"/>
            </a:sp3d>
          </p:spPr>
          <p:txBody>
            <a:bodyPr wrap="square" rtlCol="0">
              <a:spAutoFit/>
            </a:bodyPr>
            <a:lstStyle/>
            <a:p>
              <a:r>
                <a:rPr lang="en-US" b="1" dirty="0"/>
                <a:t>Asset / Item Master</a:t>
              </a:r>
            </a:p>
            <a:p>
              <a:r>
                <a:rPr lang="en-US" dirty="0"/>
                <a:t>		</a:t>
              </a:r>
              <a:r>
                <a:rPr lang="en-US" sz="1600" dirty="0">
                  <a:solidFill>
                    <a:schemeClr val="bg2">
                      <a:lumMod val="10000"/>
                    </a:schemeClr>
                  </a:solidFill>
                </a:rPr>
                <a:t>Manufacturer</a:t>
              </a:r>
            </a:p>
            <a:p>
              <a:r>
                <a:rPr lang="en-US" sz="1600" dirty="0">
                  <a:solidFill>
                    <a:schemeClr val="bg2">
                      <a:lumMod val="10000"/>
                    </a:schemeClr>
                  </a:solidFill>
                </a:rPr>
                <a:t>		Model Number</a:t>
              </a:r>
            </a:p>
            <a:p>
              <a:r>
                <a:rPr lang="en-US" sz="1600" dirty="0">
                  <a:solidFill>
                    <a:schemeClr val="bg2">
                      <a:lumMod val="10000"/>
                    </a:schemeClr>
                  </a:solidFill>
                </a:rPr>
                <a:t>		Purchased From</a:t>
              </a:r>
            </a:p>
            <a:p>
              <a:r>
                <a:rPr lang="en-US" sz="1600" dirty="0">
                  <a:solidFill>
                    <a:schemeClr val="bg2">
                      <a:lumMod val="10000"/>
                    </a:schemeClr>
                  </a:solidFill>
                </a:rPr>
                <a:t>		Purchase Cost</a:t>
              </a:r>
              <a:endParaRPr lang="en-US" dirty="0">
                <a:solidFill>
                  <a:schemeClr val="bg2">
                    <a:lumMod val="10000"/>
                  </a:schemeClr>
                </a:solidFill>
              </a:endParaRPr>
            </a:p>
            <a:p>
              <a:r>
                <a:rPr lang="en-US" dirty="0"/>
                <a:t>		</a:t>
              </a:r>
            </a:p>
            <a:p>
              <a:r>
                <a:rPr lang="en-US" dirty="0"/>
                <a:t>	</a:t>
              </a:r>
              <a:r>
                <a:rPr lang="en-US" b="1" dirty="0"/>
                <a:t>Serial Number</a:t>
              </a:r>
            </a:p>
            <a:p>
              <a:r>
                <a:rPr lang="en-US" dirty="0"/>
                <a:t>		</a:t>
              </a:r>
              <a:r>
                <a:rPr lang="en-US" sz="1600" dirty="0">
                  <a:solidFill>
                    <a:schemeClr val="bg2">
                      <a:lumMod val="10000"/>
                    </a:schemeClr>
                  </a:solidFill>
                </a:rPr>
                <a:t>RFID / Barcode Assigned</a:t>
              </a:r>
            </a:p>
            <a:p>
              <a:r>
                <a:rPr lang="en-US" sz="1600" dirty="0">
                  <a:solidFill>
                    <a:schemeClr val="bg2">
                      <a:lumMod val="10000"/>
                    </a:schemeClr>
                  </a:solidFill>
                </a:rPr>
                <a:t>		PO Number</a:t>
              </a:r>
            </a:p>
            <a:p>
              <a:r>
                <a:rPr lang="en-US" sz="1600" dirty="0">
                  <a:solidFill>
                    <a:schemeClr val="bg2">
                      <a:lumMod val="10000"/>
                    </a:schemeClr>
                  </a:solidFill>
                </a:rPr>
                <a:t>		Date Acquired</a:t>
              </a:r>
            </a:p>
            <a:p>
              <a:r>
                <a:rPr lang="en-US" sz="1600" dirty="0">
                  <a:solidFill>
                    <a:schemeClr val="bg2">
                      <a:lumMod val="10000"/>
                    </a:schemeClr>
                  </a:solidFill>
                </a:rPr>
                <a:t>		Data into Service</a:t>
              </a:r>
            </a:p>
            <a:p>
              <a:endParaRPr lang="en-US" sz="1600" dirty="0">
                <a:solidFill>
                  <a:schemeClr val="accent1"/>
                </a:solidFill>
              </a:endParaRPr>
            </a:p>
          </p:txBody>
        </p:sp>
      </p:grpSp>
      <p:sp>
        <p:nvSpPr>
          <p:cNvPr id="15" name="Rectangle 14">
            <a:extLst>
              <a:ext uri="{FF2B5EF4-FFF2-40B4-BE49-F238E27FC236}">
                <a16:creationId xmlns:a16="http://schemas.microsoft.com/office/drawing/2014/main" id="{C012DE86-7CE4-4991-829B-5BFA1FDD2753}"/>
              </a:ext>
            </a:extLst>
          </p:cNvPr>
          <p:cNvSpPr/>
          <p:nvPr/>
        </p:nvSpPr>
        <p:spPr>
          <a:xfrm>
            <a:off x="780901" y="4633224"/>
            <a:ext cx="3136452" cy="1323439"/>
          </a:xfrm>
          <a:prstGeom prst="rect">
            <a:avLst/>
          </a:prstGeom>
        </p:spPr>
        <p:txBody>
          <a:bodyPr wrap="square">
            <a:spAutoFit/>
          </a:bodyPr>
          <a:lstStyle/>
          <a:p>
            <a:pPr lvl="0"/>
            <a:r>
              <a:rPr lang="en-US" sz="1600" b="1" dirty="0">
                <a:solidFill>
                  <a:prstClr val="black"/>
                </a:solidFill>
              </a:rPr>
              <a:t>Projects</a:t>
            </a:r>
          </a:p>
          <a:p>
            <a:pPr lvl="0"/>
            <a:r>
              <a:rPr lang="en-US" sz="1600" b="1" dirty="0">
                <a:solidFill>
                  <a:prstClr val="black"/>
                </a:solidFill>
              </a:rPr>
              <a:t>	</a:t>
            </a:r>
            <a:r>
              <a:rPr lang="en-US" sz="1600" b="1" dirty="0">
                <a:solidFill>
                  <a:srgbClr val="44546A"/>
                </a:solidFill>
              </a:rPr>
              <a:t>Classification</a:t>
            </a:r>
          </a:p>
          <a:p>
            <a:pPr lvl="0"/>
            <a:r>
              <a:rPr lang="en-US" sz="1600" b="1" dirty="0">
                <a:solidFill>
                  <a:srgbClr val="44546A"/>
                </a:solidFill>
              </a:rPr>
              <a:t>	Priority</a:t>
            </a:r>
          </a:p>
          <a:p>
            <a:pPr lvl="0"/>
            <a:r>
              <a:rPr lang="en-US" sz="1600" b="1" dirty="0">
                <a:solidFill>
                  <a:srgbClr val="44546A"/>
                </a:solidFill>
              </a:rPr>
              <a:t>	Description</a:t>
            </a:r>
          </a:p>
          <a:p>
            <a:pPr lvl="0"/>
            <a:r>
              <a:rPr lang="en-US" sz="1600" b="1" dirty="0">
                <a:solidFill>
                  <a:srgbClr val="44546A"/>
                </a:solidFill>
              </a:rPr>
              <a:t>	Status</a:t>
            </a:r>
            <a:endParaRPr lang="en-US" sz="1600" dirty="0">
              <a:solidFill>
                <a:srgbClr val="44546A"/>
              </a:solidFill>
            </a:endParaRPr>
          </a:p>
        </p:txBody>
      </p:sp>
    </p:spTree>
    <p:extLst>
      <p:ext uri="{BB962C8B-B14F-4D97-AF65-F5344CB8AC3E}">
        <p14:creationId xmlns:p14="http://schemas.microsoft.com/office/powerpoint/2010/main" val="6673114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1963</TotalTime>
  <Words>1781</Words>
  <Application>Microsoft Office PowerPoint</Application>
  <PresentationFormat>On-screen Show (4:3)</PresentationFormat>
  <Paragraphs>520</Paragraphs>
  <Slides>36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Georgia</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RFID Overview – Technologies Available</vt:lpstr>
      <vt:lpstr>RFID Overview – Technologies Available</vt:lpstr>
      <vt:lpstr>PowerPoint Presentation</vt:lpstr>
      <vt:lpstr>PowerPoint Presentation</vt:lpstr>
      <vt:lpstr>Low Energy Bluetooth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Bona</dc:creator>
  <cp:lastModifiedBy>Donte Banks</cp:lastModifiedBy>
  <cp:revision>144</cp:revision>
  <cp:lastPrinted>2018-05-24T12:57:54Z</cp:lastPrinted>
  <dcterms:created xsi:type="dcterms:W3CDTF">2018-04-19T14:34:46Z</dcterms:created>
  <dcterms:modified xsi:type="dcterms:W3CDTF">2019-07-05T03:26:07Z</dcterms:modified>
</cp:coreProperties>
</file>