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56" r:id="rId2"/>
    <p:sldId id="362" r:id="rId3"/>
    <p:sldId id="388" r:id="rId4"/>
    <p:sldId id="389" r:id="rId5"/>
    <p:sldId id="390" r:id="rId6"/>
    <p:sldId id="391" r:id="rId7"/>
    <p:sldId id="392" r:id="rId8"/>
    <p:sldId id="393" r:id="rId9"/>
    <p:sldId id="394" r:id="rId10"/>
    <p:sldId id="395" r:id="rId11"/>
    <p:sldId id="396" r:id="rId12"/>
    <p:sldId id="379" r:id="rId13"/>
    <p:sldId id="380" r:id="rId14"/>
    <p:sldId id="381" r:id="rId15"/>
    <p:sldId id="382" r:id="rId16"/>
    <p:sldId id="383" r:id="rId17"/>
    <p:sldId id="384" r:id="rId18"/>
    <p:sldId id="385" r:id="rId19"/>
    <p:sldId id="386" r:id="rId20"/>
    <p:sldId id="387" r:id="rId21"/>
    <p:sldId id="397" r:id="rId22"/>
    <p:sldId id="398" r:id="rId23"/>
    <p:sldId id="399" r:id="rId24"/>
    <p:sldId id="400" r:id="rId25"/>
    <p:sldId id="401" r:id="rId26"/>
    <p:sldId id="402" r:id="rId27"/>
    <p:sldId id="403" r:id="rId28"/>
    <p:sldId id="404" r:id="rId29"/>
    <p:sldId id="405" r:id="rId30"/>
    <p:sldId id="407" r:id="rId31"/>
    <p:sldId id="409" r:id="rId32"/>
    <p:sldId id="408" r:id="rId33"/>
    <p:sldId id="410" r:id="rId3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29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5365"/>
    <a:srgbClr val="3F495D"/>
    <a:srgbClr val="E2E0E3"/>
    <a:srgbClr val="C89A19"/>
    <a:srgbClr val="5C6172"/>
    <a:srgbClr val="A9A7B0"/>
    <a:srgbClr val="D59C11"/>
    <a:srgbClr val="2F5496"/>
    <a:srgbClr val="E2BA5A"/>
    <a:srgbClr val="F8F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4841" autoAdjust="0"/>
  </p:normalViewPr>
  <p:slideViewPr>
    <p:cSldViewPr snapToGrid="0" showGuides="1">
      <p:cViewPr varScale="1">
        <p:scale>
          <a:sx n="107" d="100"/>
          <a:sy n="107" d="100"/>
        </p:scale>
        <p:origin x="1509" y="66"/>
      </p:cViewPr>
      <p:guideLst>
        <p:guide orient="horz" pos="2400"/>
        <p:guide pos="2904"/>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napToGrid="0" showGuides="1">
      <p:cViewPr varScale="1">
        <p:scale>
          <a:sx n="56" d="100"/>
          <a:sy n="56" d="100"/>
        </p:scale>
        <p:origin x="2901" y="5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EC493E-8618-43F8-A58A-D6AA6848C071}"/>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1C75518-FD49-4C48-812C-7356BAD2A24D}"/>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DB7765F8-32C9-4009-966C-A51BF57D129E}" type="datetimeFigureOut">
              <a:rPr lang="en-US" smtClean="0"/>
              <a:t>4/30/2019</a:t>
            </a:fld>
            <a:endParaRPr lang="en-US"/>
          </a:p>
        </p:txBody>
      </p:sp>
      <p:sp>
        <p:nvSpPr>
          <p:cNvPr id="4" name="Footer Placeholder 3">
            <a:extLst>
              <a:ext uri="{FF2B5EF4-FFF2-40B4-BE49-F238E27FC236}">
                <a16:creationId xmlns:a16="http://schemas.microsoft.com/office/drawing/2014/main" id="{9451F1FA-4064-42A4-B73F-79C492732072}"/>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D58AF2-340A-4A30-A66A-982CFF5DB9FC}"/>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842F12E8-C5CE-4D5A-9C25-EDC69F822220}" type="slidenum">
              <a:rPr lang="en-US" smtClean="0"/>
              <a:t>‹#›</a:t>
            </a:fld>
            <a:endParaRPr lang="en-US"/>
          </a:p>
        </p:txBody>
      </p:sp>
    </p:spTree>
    <p:extLst>
      <p:ext uri="{BB962C8B-B14F-4D97-AF65-F5344CB8AC3E}">
        <p14:creationId xmlns:p14="http://schemas.microsoft.com/office/powerpoint/2010/main" val="546260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3" cy="469779"/>
          </a:xfrm>
          <a:prstGeom prst="rect">
            <a:avLst/>
          </a:prstGeom>
        </p:spPr>
        <p:txBody>
          <a:bodyPr vert="horz" lIns="91572" tIns="45785" rIns="91572" bIns="45785" rtlCol="0"/>
          <a:lstStyle>
            <a:lvl1pPr algn="l">
              <a:defRPr sz="1200"/>
            </a:lvl1pPr>
          </a:lstStyle>
          <a:p>
            <a:endParaRPr lang="en-US"/>
          </a:p>
        </p:txBody>
      </p:sp>
      <p:sp>
        <p:nvSpPr>
          <p:cNvPr id="3" name="Date Placeholder 2"/>
          <p:cNvSpPr>
            <a:spLocks noGrp="1"/>
          </p:cNvSpPr>
          <p:nvPr>
            <p:ph type="dt" idx="1"/>
          </p:nvPr>
        </p:nvSpPr>
        <p:spPr>
          <a:xfrm>
            <a:off x="4008705" y="1"/>
            <a:ext cx="3066733" cy="469779"/>
          </a:xfrm>
          <a:prstGeom prst="rect">
            <a:avLst/>
          </a:prstGeom>
        </p:spPr>
        <p:txBody>
          <a:bodyPr vert="horz" lIns="91572" tIns="45785" rIns="91572" bIns="45785" rtlCol="0"/>
          <a:lstStyle>
            <a:lvl1pPr algn="r">
              <a:defRPr sz="1200"/>
            </a:lvl1pPr>
          </a:lstStyle>
          <a:p>
            <a:fld id="{4B8498A0-AC5B-4147-AE05-23A6104A01C7}" type="datetimeFigureOut">
              <a:rPr lang="en-US" smtClean="0"/>
              <a:t>4/30/2019</a:t>
            </a:fld>
            <a:endParaRPr lang="en-US"/>
          </a:p>
        </p:txBody>
      </p:sp>
      <p:sp>
        <p:nvSpPr>
          <p:cNvPr id="4" name="Slide Image Placeholder 3"/>
          <p:cNvSpPr>
            <a:spLocks noGrp="1" noRot="1" noChangeAspect="1"/>
          </p:cNvSpPr>
          <p:nvPr>
            <p:ph type="sldImg" idx="2"/>
          </p:nvPr>
        </p:nvSpPr>
        <p:spPr>
          <a:xfrm>
            <a:off x="1430338" y="1168400"/>
            <a:ext cx="4216400" cy="3162300"/>
          </a:xfrm>
          <a:prstGeom prst="rect">
            <a:avLst/>
          </a:prstGeom>
          <a:noFill/>
          <a:ln w="12700">
            <a:solidFill>
              <a:prstClr val="black"/>
            </a:solidFill>
          </a:ln>
        </p:spPr>
        <p:txBody>
          <a:bodyPr vert="horz" lIns="91572" tIns="45785" rIns="91572" bIns="45785" rtlCol="0" anchor="ctr"/>
          <a:lstStyle/>
          <a:p>
            <a:endParaRPr lang="en-US"/>
          </a:p>
        </p:txBody>
      </p:sp>
      <p:sp>
        <p:nvSpPr>
          <p:cNvPr id="5" name="Notes Placeholder 4"/>
          <p:cNvSpPr>
            <a:spLocks noGrp="1"/>
          </p:cNvSpPr>
          <p:nvPr>
            <p:ph type="body" sz="quarter" idx="3"/>
          </p:nvPr>
        </p:nvSpPr>
        <p:spPr>
          <a:xfrm>
            <a:off x="707708" y="4505981"/>
            <a:ext cx="5661660" cy="3686711"/>
          </a:xfrm>
          <a:prstGeom prst="rect">
            <a:avLst/>
          </a:prstGeom>
        </p:spPr>
        <p:txBody>
          <a:bodyPr vert="horz" lIns="91572" tIns="45785" rIns="91572" bIns="4578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8"/>
            <a:ext cx="3066733" cy="469778"/>
          </a:xfrm>
          <a:prstGeom prst="rect">
            <a:avLst/>
          </a:prstGeom>
        </p:spPr>
        <p:txBody>
          <a:bodyPr vert="horz" lIns="91572" tIns="45785" rIns="91572" bIns="4578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8"/>
            <a:ext cx="3066733" cy="469778"/>
          </a:xfrm>
          <a:prstGeom prst="rect">
            <a:avLst/>
          </a:prstGeom>
        </p:spPr>
        <p:txBody>
          <a:bodyPr vert="horz" lIns="91572" tIns="45785" rIns="91572" bIns="45785" rtlCol="0" anchor="b"/>
          <a:lstStyle>
            <a:lvl1pPr algn="r">
              <a:defRPr sz="1200"/>
            </a:lvl1pPr>
          </a:lstStyle>
          <a:p>
            <a:fld id="{EB8D2A67-CA3F-4BEE-9E4B-5308A9C735A0}" type="slidenum">
              <a:rPr lang="en-US" smtClean="0"/>
              <a:t>‹#›</a:t>
            </a:fld>
            <a:endParaRPr lang="en-US"/>
          </a:p>
        </p:txBody>
      </p:sp>
    </p:spTree>
    <p:extLst>
      <p:ext uri="{BB962C8B-B14F-4D97-AF65-F5344CB8AC3E}">
        <p14:creationId xmlns:p14="http://schemas.microsoft.com/office/powerpoint/2010/main" val="181060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BA8FBB-8239-4AA1-9075-94BD49E7783E}"/>
              </a:ext>
            </a:extLst>
          </p:cNvPr>
          <p:cNvPicPr/>
          <p:nvPr userDrawn="1"/>
        </p:nvPicPr>
        <p:blipFill rotWithShape="1">
          <a:blip r:embed="rId2">
            <a:extLst>
              <a:ext uri="{28A0092B-C50C-407E-A947-70E740481C1C}">
                <a14:useLocalDpi xmlns:a14="http://schemas.microsoft.com/office/drawing/2010/main" val="0"/>
              </a:ext>
            </a:extLst>
          </a:blip>
          <a:srcRect t="4512" b="86498"/>
          <a:stretch/>
        </p:blipFill>
        <p:spPr bwMode="auto">
          <a:xfrm>
            <a:off x="20" y="10"/>
            <a:ext cx="9143980" cy="1057265"/>
          </a:xfrm>
          <a:prstGeom prst="rect">
            <a:avLst/>
          </a:prstGeom>
          <a:noFill/>
        </p:spPr>
      </p:pic>
      <p:pic>
        <p:nvPicPr>
          <p:cNvPr id="8" name="Picture 7">
            <a:extLst>
              <a:ext uri="{FF2B5EF4-FFF2-40B4-BE49-F238E27FC236}">
                <a16:creationId xmlns:a16="http://schemas.microsoft.com/office/drawing/2014/main" id="{BC50C618-56BA-4530-8C3C-28DDC0A6EDA1}"/>
              </a:ext>
            </a:extLst>
          </p:cNvPr>
          <p:cNvPicPr/>
          <p:nvPr userDrawn="1"/>
        </p:nvPicPr>
        <p:blipFill rotWithShape="1">
          <a:blip r:embed="rId2">
            <a:extLst>
              <a:ext uri="{28A0092B-C50C-407E-A947-70E740481C1C}">
                <a14:useLocalDpi xmlns:a14="http://schemas.microsoft.com/office/drawing/2010/main" val="0"/>
              </a:ext>
            </a:extLst>
          </a:blip>
          <a:srcRect t="26460" b="37175"/>
          <a:stretch/>
        </p:blipFill>
        <p:spPr bwMode="auto">
          <a:xfrm>
            <a:off x="59795" y="1290637"/>
            <a:ext cx="9143980" cy="4276725"/>
          </a:xfrm>
          <a:prstGeom prst="rect">
            <a:avLst/>
          </a:prstGeom>
          <a:noFill/>
        </p:spPr>
      </p:pic>
      <p:grpSp>
        <p:nvGrpSpPr>
          <p:cNvPr id="12" name="Group 11">
            <a:extLst>
              <a:ext uri="{FF2B5EF4-FFF2-40B4-BE49-F238E27FC236}">
                <a16:creationId xmlns:a16="http://schemas.microsoft.com/office/drawing/2014/main" id="{257D61B9-473A-4120-970B-1EFDDC910977}"/>
              </a:ext>
            </a:extLst>
          </p:cNvPr>
          <p:cNvGrpSpPr/>
          <p:nvPr userDrawn="1"/>
        </p:nvGrpSpPr>
        <p:grpSpPr>
          <a:xfrm>
            <a:off x="-24972" y="6065520"/>
            <a:ext cx="9193943" cy="792480"/>
            <a:chOff x="0" y="6065510"/>
            <a:chExt cx="9193943" cy="792480"/>
          </a:xfrm>
        </p:grpSpPr>
        <p:pic>
          <p:nvPicPr>
            <p:cNvPr id="9" name="Picture 8">
              <a:extLst>
                <a:ext uri="{FF2B5EF4-FFF2-40B4-BE49-F238E27FC236}">
                  <a16:creationId xmlns:a16="http://schemas.microsoft.com/office/drawing/2014/main" id="{00F1919F-CFF3-4028-BF40-F32312A98F7B}"/>
                </a:ext>
              </a:extLst>
            </p:cNvPr>
            <p:cNvPicPr/>
            <p:nvPr userDrawn="1"/>
          </p:nvPicPr>
          <p:blipFill rotWithShape="1">
            <a:blip r:embed="rId2">
              <a:extLst>
                <a:ext uri="{28A0092B-C50C-407E-A947-70E740481C1C}">
                  <a14:useLocalDpi xmlns:a14="http://schemas.microsoft.com/office/drawing/2010/main" val="0"/>
                </a:ext>
              </a:extLst>
            </a:blip>
            <a:srcRect t="92080"/>
            <a:stretch/>
          </p:blipFill>
          <p:spPr bwMode="auto">
            <a:xfrm>
              <a:off x="0" y="6065510"/>
              <a:ext cx="7776210" cy="792480"/>
            </a:xfrm>
            <a:prstGeom prst="rect">
              <a:avLst/>
            </a:prstGeom>
            <a:noFill/>
          </p:spPr>
        </p:pic>
        <p:pic>
          <p:nvPicPr>
            <p:cNvPr id="11" name="Picture 10">
              <a:extLst>
                <a:ext uri="{FF2B5EF4-FFF2-40B4-BE49-F238E27FC236}">
                  <a16:creationId xmlns:a16="http://schemas.microsoft.com/office/drawing/2014/main" id="{07C96AB3-3E4E-48B9-A855-76776A675D06}"/>
                </a:ext>
              </a:extLst>
            </p:cNvPr>
            <p:cNvPicPr/>
            <p:nvPr userDrawn="1"/>
          </p:nvPicPr>
          <p:blipFill rotWithShape="1">
            <a:blip r:embed="rId2">
              <a:extLst>
                <a:ext uri="{28A0092B-C50C-407E-A947-70E740481C1C}">
                  <a14:useLocalDpi xmlns:a14="http://schemas.microsoft.com/office/drawing/2010/main" val="0"/>
                </a:ext>
              </a:extLst>
            </a:blip>
            <a:srcRect l="75020" t="92080"/>
            <a:stretch/>
          </p:blipFill>
          <p:spPr bwMode="auto">
            <a:xfrm>
              <a:off x="7251447" y="6065510"/>
              <a:ext cx="1942496" cy="792480"/>
            </a:xfrm>
            <a:prstGeom prst="rect">
              <a:avLst/>
            </a:prstGeom>
            <a:noFill/>
          </p:spPr>
        </p:pic>
      </p:grpSp>
      <p:sp>
        <p:nvSpPr>
          <p:cNvPr id="10" name="TextBox 9">
            <a:extLst>
              <a:ext uri="{FF2B5EF4-FFF2-40B4-BE49-F238E27FC236}">
                <a16:creationId xmlns:a16="http://schemas.microsoft.com/office/drawing/2014/main" id="{4C721B1C-29EF-4132-B726-520AE623B5E7}"/>
              </a:ext>
            </a:extLst>
          </p:cNvPr>
          <p:cNvSpPr txBox="1"/>
          <p:nvPr userDrawn="1"/>
        </p:nvSpPr>
        <p:spPr>
          <a:xfrm>
            <a:off x="4204009" y="6222382"/>
            <a:ext cx="735981" cy="261610"/>
          </a:xfrm>
          <a:prstGeom prst="rect">
            <a:avLst/>
          </a:prstGeom>
          <a:noFill/>
        </p:spPr>
        <p:txBody>
          <a:bodyPr wrap="square" rtlCol="0">
            <a:spAutoFit/>
          </a:bodyPr>
          <a:lstStyle/>
          <a:p>
            <a:pPr algn="ctr"/>
            <a:fld id="{111BDBE8-FD4A-4F21-B1D8-FD25D79FF26E}" type="slidenum">
              <a:rPr lang="en-US" sz="1100" smtClean="0"/>
              <a:pPr algn="ctr"/>
              <a:t>‹#›</a:t>
            </a:fld>
            <a:endParaRPr lang="en-US" sz="1100" dirty="0"/>
          </a:p>
        </p:txBody>
      </p:sp>
    </p:spTree>
    <p:extLst>
      <p:ext uri="{BB962C8B-B14F-4D97-AF65-F5344CB8AC3E}">
        <p14:creationId xmlns:p14="http://schemas.microsoft.com/office/powerpoint/2010/main" val="218430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B53735-F808-4D0C-9A8C-CC695202EA21}"/>
              </a:ext>
            </a:extLst>
          </p:cNvPr>
          <p:cNvPicPr/>
          <p:nvPr userDrawn="1"/>
        </p:nvPicPr>
        <p:blipFill rotWithShape="1">
          <a:blip r:embed="rId2">
            <a:extLst>
              <a:ext uri="{28A0092B-C50C-407E-A947-70E740481C1C}">
                <a14:useLocalDpi xmlns:a14="http://schemas.microsoft.com/office/drawing/2010/main" val="0"/>
              </a:ext>
            </a:extLst>
          </a:blip>
          <a:srcRect t="26460" b="37175"/>
          <a:stretch/>
        </p:blipFill>
        <p:spPr bwMode="auto">
          <a:xfrm>
            <a:off x="0" y="1290637"/>
            <a:ext cx="9143980" cy="4276725"/>
          </a:xfrm>
          <a:prstGeom prst="rect">
            <a:avLst/>
          </a:prstGeom>
          <a:noFill/>
        </p:spPr>
      </p:pic>
      <p:pic>
        <p:nvPicPr>
          <p:cNvPr id="10" name="Picture 9">
            <a:extLst>
              <a:ext uri="{FF2B5EF4-FFF2-40B4-BE49-F238E27FC236}">
                <a16:creationId xmlns:a16="http://schemas.microsoft.com/office/drawing/2014/main" id="{7596BDC1-5EAF-4585-8478-D8D6C75D7F1F}"/>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8375373" y="5791200"/>
            <a:ext cx="742931" cy="678180"/>
          </a:xfrm>
          <a:prstGeom prst="rect">
            <a:avLst/>
          </a:prstGeom>
        </p:spPr>
      </p:pic>
      <p:grpSp>
        <p:nvGrpSpPr>
          <p:cNvPr id="11" name="Group 10">
            <a:extLst>
              <a:ext uri="{FF2B5EF4-FFF2-40B4-BE49-F238E27FC236}">
                <a16:creationId xmlns:a16="http://schemas.microsoft.com/office/drawing/2014/main" id="{D48949C9-4F14-4299-94BD-FE9EA6196E5C}"/>
              </a:ext>
            </a:extLst>
          </p:cNvPr>
          <p:cNvGrpSpPr/>
          <p:nvPr userDrawn="1"/>
        </p:nvGrpSpPr>
        <p:grpSpPr>
          <a:xfrm>
            <a:off x="0" y="6065510"/>
            <a:ext cx="9193943" cy="792480"/>
            <a:chOff x="0" y="6065510"/>
            <a:chExt cx="9193943" cy="792480"/>
          </a:xfrm>
        </p:grpSpPr>
        <p:pic>
          <p:nvPicPr>
            <p:cNvPr id="12" name="Picture 11">
              <a:extLst>
                <a:ext uri="{FF2B5EF4-FFF2-40B4-BE49-F238E27FC236}">
                  <a16:creationId xmlns:a16="http://schemas.microsoft.com/office/drawing/2014/main" id="{9545698B-7EED-4014-A945-1C07040CE8B4}"/>
                </a:ext>
              </a:extLst>
            </p:cNvPr>
            <p:cNvPicPr/>
            <p:nvPr userDrawn="1"/>
          </p:nvPicPr>
          <p:blipFill rotWithShape="1">
            <a:blip r:embed="rId2">
              <a:extLst>
                <a:ext uri="{28A0092B-C50C-407E-A947-70E740481C1C}">
                  <a14:useLocalDpi xmlns:a14="http://schemas.microsoft.com/office/drawing/2010/main" val="0"/>
                </a:ext>
              </a:extLst>
            </a:blip>
            <a:srcRect t="92080"/>
            <a:stretch/>
          </p:blipFill>
          <p:spPr bwMode="auto">
            <a:xfrm>
              <a:off x="0" y="6065510"/>
              <a:ext cx="7776210" cy="792480"/>
            </a:xfrm>
            <a:prstGeom prst="rect">
              <a:avLst/>
            </a:prstGeom>
            <a:noFill/>
          </p:spPr>
        </p:pic>
        <p:pic>
          <p:nvPicPr>
            <p:cNvPr id="13" name="Picture 12">
              <a:extLst>
                <a:ext uri="{FF2B5EF4-FFF2-40B4-BE49-F238E27FC236}">
                  <a16:creationId xmlns:a16="http://schemas.microsoft.com/office/drawing/2014/main" id="{045EA118-0229-46CD-8089-D9BC176FD1CF}"/>
                </a:ext>
              </a:extLst>
            </p:cNvPr>
            <p:cNvPicPr/>
            <p:nvPr userDrawn="1"/>
          </p:nvPicPr>
          <p:blipFill rotWithShape="1">
            <a:blip r:embed="rId2">
              <a:extLst>
                <a:ext uri="{28A0092B-C50C-407E-A947-70E740481C1C}">
                  <a14:useLocalDpi xmlns:a14="http://schemas.microsoft.com/office/drawing/2010/main" val="0"/>
                </a:ext>
              </a:extLst>
            </a:blip>
            <a:srcRect l="75020" t="92080"/>
            <a:stretch/>
          </p:blipFill>
          <p:spPr bwMode="auto">
            <a:xfrm>
              <a:off x="7251447" y="6065510"/>
              <a:ext cx="1942496" cy="792480"/>
            </a:xfrm>
            <a:prstGeom prst="rect">
              <a:avLst/>
            </a:prstGeom>
            <a:noFill/>
          </p:spPr>
        </p:pic>
      </p:grpSp>
      <p:pic>
        <p:nvPicPr>
          <p:cNvPr id="2" name="Picture 1">
            <a:extLst>
              <a:ext uri="{FF2B5EF4-FFF2-40B4-BE49-F238E27FC236}">
                <a16:creationId xmlns:a16="http://schemas.microsoft.com/office/drawing/2014/main" id="{ACEA806E-AAC3-4FBE-A285-E71EAE0E1FDE}"/>
              </a:ext>
            </a:extLst>
          </p:cNvPr>
          <p:cNvPicPr>
            <a:picLocks noChangeAspect="1"/>
          </p:cNvPicPr>
          <p:nvPr userDrawn="1"/>
        </p:nvPicPr>
        <p:blipFill rotWithShape="1">
          <a:blip r:embed="rId4"/>
          <a:srcRect t="18239"/>
          <a:stretch/>
        </p:blipFill>
        <p:spPr>
          <a:xfrm>
            <a:off x="-20" y="7447"/>
            <a:ext cx="9144000" cy="792481"/>
          </a:xfrm>
          <a:prstGeom prst="rect">
            <a:avLst/>
          </a:prstGeom>
        </p:spPr>
      </p:pic>
      <p:sp>
        <p:nvSpPr>
          <p:cNvPr id="8" name="TextBox 7">
            <a:extLst>
              <a:ext uri="{FF2B5EF4-FFF2-40B4-BE49-F238E27FC236}">
                <a16:creationId xmlns:a16="http://schemas.microsoft.com/office/drawing/2014/main" id="{C2ABEEEF-3E00-41FE-B717-D00C67F80151}"/>
              </a:ext>
            </a:extLst>
          </p:cNvPr>
          <p:cNvSpPr txBox="1"/>
          <p:nvPr userDrawn="1"/>
        </p:nvSpPr>
        <p:spPr>
          <a:xfrm>
            <a:off x="4204009" y="6222382"/>
            <a:ext cx="735981" cy="261610"/>
          </a:xfrm>
          <a:prstGeom prst="rect">
            <a:avLst/>
          </a:prstGeom>
          <a:noFill/>
        </p:spPr>
        <p:txBody>
          <a:bodyPr wrap="square" rtlCol="0">
            <a:spAutoFit/>
          </a:bodyPr>
          <a:lstStyle/>
          <a:p>
            <a:pPr algn="ctr"/>
            <a:fld id="{111BDBE8-FD4A-4F21-B1D8-FD25D79FF26E}" type="slidenum">
              <a:rPr lang="en-US" sz="1100" smtClean="0"/>
              <a:pPr algn="ctr"/>
              <a:t>‹#›</a:t>
            </a:fld>
            <a:endParaRPr lang="en-US" sz="1100" dirty="0"/>
          </a:p>
        </p:txBody>
      </p:sp>
    </p:spTree>
    <p:extLst>
      <p:ext uri="{BB962C8B-B14F-4D97-AF65-F5344CB8AC3E}">
        <p14:creationId xmlns:p14="http://schemas.microsoft.com/office/powerpoint/2010/main" val="376385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57D61B9-473A-4120-970B-1EFDDC910977}"/>
              </a:ext>
            </a:extLst>
          </p:cNvPr>
          <p:cNvGrpSpPr/>
          <p:nvPr userDrawn="1"/>
        </p:nvGrpSpPr>
        <p:grpSpPr>
          <a:xfrm>
            <a:off x="-24972" y="6065520"/>
            <a:ext cx="9193943" cy="792480"/>
            <a:chOff x="0" y="6065510"/>
            <a:chExt cx="9193943" cy="792480"/>
          </a:xfrm>
        </p:grpSpPr>
        <p:pic>
          <p:nvPicPr>
            <p:cNvPr id="9" name="Picture 8">
              <a:extLst>
                <a:ext uri="{FF2B5EF4-FFF2-40B4-BE49-F238E27FC236}">
                  <a16:creationId xmlns:a16="http://schemas.microsoft.com/office/drawing/2014/main" id="{00F1919F-CFF3-4028-BF40-F32312A98F7B}"/>
                </a:ext>
              </a:extLst>
            </p:cNvPr>
            <p:cNvPicPr/>
            <p:nvPr userDrawn="1"/>
          </p:nvPicPr>
          <p:blipFill rotWithShape="1">
            <a:blip r:embed="rId2">
              <a:extLst>
                <a:ext uri="{28A0092B-C50C-407E-A947-70E740481C1C}">
                  <a14:useLocalDpi xmlns:a14="http://schemas.microsoft.com/office/drawing/2010/main" val="0"/>
                </a:ext>
              </a:extLst>
            </a:blip>
            <a:srcRect t="92080"/>
            <a:stretch/>
          </p:blipFill>
          <p:spPr bwMode="auto">
            <a:xfrm>
              <a:off x="0" y="6065510"/>
              <a:ext cx="7776210" cy="792480"/>
            </a:xfrm>
            <a:prstGeom prst="rect">
              <a:avLst/>
            </a:prstGeom>
            <a:noFill/>
          </p:spPr>
        </p:pic>
        <p:pic>
          <p:nvPicPr>
            <p:cNvPr id="11" name="Picture 10">
              <a:extLst>
                <a:ext uri="{FF2B5EF4-FFF2-40B4-BE49-F238E27FC236}">
                  <a16:creationId xmlns:a16="http://schemas.microsoft.com/office/drawing/2014/main" id="{07C96AB3-3E4E-48B9-A855-76776A675D06}"/>
                </a:ext>
              </a:extLst>
            </p:cNvPr>
            <p:cNvPicPr/>
            <p:nvPr userDrawn="1"/>
          </p:nvPicPr>
          <p:blipFill rotWithShape="1">
            <a:blip r:embed="rId2">
              <a:extLst>
                <a:ext uri="{28A0092B-C50C-407E-A947-70E740481C1C}">
                  <a14:useLocalDpi xmlns:a14="http://schemas.microsoft.com/office/drawing/2010/main" val="0"/>
                </a:ext>
              </a:extLst>
            </a:blip>
            <a:srcRect l="75020" t="92080"/>
            <a:stretch/>
          </p:blipFill>
          <p:spPr bwMode="auto">
            <a:xfrm>
              <a:off x="7251447" y="6065510"/>
              <a:ext cx="1942496" cy="792480"/>
            </a:xfrm>
            <a:prstGeom prst="rect">
              <a:avLst/>
            </a:prstGeom>
            <a:noFill/>
          </p:spPr>
        </p:pic>
      </p:grpSp>
      <p:sp>
        <p:nvSpPr>
          <p:cNvPr id="10" name="TextBox 9">
            <a:extLst>
              <a:ext uri="{FF2B5EF4-FFF2-40B4-BE49-F238E27FC236}">
                <a16:creationId xmlns:a16="http://schemas.microsoft.com/office/drawing/2014/main" id="{4C721B1C-29EF-4132-B726-520AE623B5E7}"/>
              </a:ext>
            </a:extLst>
          </p:cNvPr>
          <p:cNvSpPr txBox="1"/>
          <p:nvPr userDrawn="1"/>
        </p:nvSpPr>
        <p:spPr>
          <a:xfrm>
            <a:off x="4204009" y="6222382"/>
            <a:ext cx="735981" cy="261610"/>
          </a:xfrm>
          <a:prstGeom prst="rect">
            <a:avLst/>
          </a:prstGeom>
          <a:noFill/>
        </p:spPr>
        <p:txBody>
          <a:bodyPr wrap="square" rtlCol="0">
            <a:spAutoFit/>
          </a:bodyPr>
          <a:lstStyle/>
          <a:p>
            <a:pPr algn="ctr"/>
            <a:fld id="{111BDBE8-FD4A-4F21-B1D8-FD25D79FF26E}" type="slidenum">
              <a:rPr lang="en-US" sz="1100" smtClean="0"/>
              <a:pPr algn="ctr"/>
              <a:t>‹#›</a:t>
            </a:fld>
            <a:endParaRPr lang="en-US" sz="1100" dirty="0"/>
          </a:p>
        </p:txBody>
      </p:sp>
      <p:pic>
        <p:nvPicPr>
          <p:cNvPr id="7" name="Picture 6">
            <a:extLst>
              <a:ext uri="{FF2B5EF4-FFF2-40B4-BE49-F238E27FC236}">
                <a16:creationId xmlns:a16="http://schemas.microsoft.com/office/drawing/2014/main" id="{39BA8FBB-8239-4AA1-9075-94BD49E7783E}"/>
              </a:ext>
            </a:extLst>
          </p:cNvPr>
          <p:cNvPicPr/>
          <p:nvPr userDrawn="1"/>
        </p:nvPicPr>
        <p:blipFill rotWithShape="1">
          <a:blip r:embed="rId2">
            <a:extLst>
              <a:ext uri="{28A0092B-C50C-407E-A947-70E740481C1C}">
                <a14:useLocalDpi xmlns:a14="http://schemas.microsoft.com/office/drawing/2010/main" val="0"/>
              </a:ext>
            </a:extLst>
          </a:blip>
          <a:srcRect t="4512" b="86498"/>
          <a:stretch/>
        </p:blipFill>
        <p:spPr bwMode="auto">
          <a:xfrm>
            <a:off x="20" y="10"/>
            <a:ext cx="9143980" cy="1057265"/>
          </a:xfrm>
          <a:prstGeom prst="rect">
            <a:avLst/>
          </a:prstGeom>
          <a:noFill/>
        </p:spPr>
      </p:pic>
      <p:pic>
        <p:nvPicPr>
          <p:cNvPr id="3" name="Picture 2">
            <a:extLst>
              <a:ext uri="{FF2B5EF4-FFF2-40B4-BE49-F238E27FC236}">
                <a16:creationId xmlns:a16="http://schemas.microsoft.com/office/drawing/2014/main" id="{07935E07-5A71-4AE8-8656-004A0FF64228}"/>
              </a:ext>
            </a:extLst>
          </p:cNvPr>
          <p:cNvPicPr>
            <a:picLocks noChangeAspect="1"/>
          </p:cNvPicPr>
          <p:nvPr userDrawn="1"/>
        </p:nvPicPr>
        <p:blipFill rotWithShape="1">
          <a:blip r:embed="rId3">
            <a:duotone>
              <a:schemeClr val="accent3">
                <a:shade val="45000"/>
                <a:satMod val="135000"/>
              </a:schemeClr>
              <a:prstClr val="white"/>
            </a:duotone>
          </a:blip>
          <a:srcRect t="14773"/>
          <a:stretch/>
        </p:blipFill>
        <p:spPr>
          <a:xfrm>
            <a:off x="-1" y="822362"/>
            <a:ext cx="9143979" cy="5243158"/>
          </a:xfrm>
          <a:prstGeom prst="rect">
            <a:avLst/>
          </a:prstGeom>
        </p:spPr>
      </p:pic>
    </p:spTree>
    <p:extLst>
      <p:ext uri="{BB962C8B-B14F-4D97-AF65-F5344CB8AC3E}">
        <p14:creationId xmlns:p14="http://schemas.microsoft.com/office/powerpoint/2010/main" val="2137684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0026EA-5F19-44B8-B0F3-B3213337044B}"/>
              </a:ext>
            </a:extLst>
          </p:cNvPr>
          <p:cNvSpPr txBox="1"/>
          <p:nvPr userDrawn="1"/>
        </p:nvSpPr>
        <p:spPr>
          <a:xfrm>
            <a:off x="4204009" y="6222382"/>
            <a:ext cx="735981" cy="261610"/>
          </a:xfrm>
          <a:prstGeom prst="rect">
            <a:avLst/>
          </a:prstGeom>
          <a:noFill/>
        </p:spPr>
        <p:txBody>
          <a:bodyPr wrap="square" rtlCol="0">
            <a:spAutoFit/>
          </a:bodyPr>
          <a:lstStyle/>
          <a:p>
            <a:pPr algn="ctr"/>
            <a:fld id="{111BDBE8-FD4A-4F21-B1D8-FD25D79FF26E}" type="slidenum">
              <a:rPr lang="en-US" sz="1100" smtClean="0"/>
              <a:pPr algn="ctr"/>
              <a:t>‹#›</a:t>
            </a:fld>
            <a:endParaRPr lang="en-US" sz="1100" dirty="0"/>
          </a:p>
        </p:txBody>
      </p:sp>
    </p:spTree>
    <p:extLst>
      <p:ext uri="{BB962C8B-B14F-4D97-AF65-F5344CB8AC3E}">
        <p14:creationId xmlns:p14="http://schemas.microsoft.com/office/powerpoint/2010/main" val="4240988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116BFD7-1F17-4E7C-A600-B087CFFEE164}"/>
              </a:ext>
            </a:extLst>
          </p:cNvPr>
          <p:cNvSpPr txBox="1"/>
          <p:nvPr/>
        </p:nvSpPr>
        <p:spPr>
          <a:xfrm>
            <a:off x="2417994" y="1144700"/>
            <a:ext cx="4601496" cy="523220"/>
          </a:xfrm>
          <a:prstGeom prst="rect">
            <a:avLst/>
          </a:prstGeom>
          <a:noFill/>
        </p:spPr>
        <p:txBody>
          <a:bodyPr wrap="square" rtlCol="0">
            <a:spAutoFit/>
          </a:bodyPr>
          <a:lstStyle/>
          <a:p>
            <a:pPr algn="ctr"/>
            <a:r>
              <a:rPr lang="en-US" sz="2800" b="1" dirty="0"/>
              <a:t>Sample Screens</a:t>
            </a:r>
          </a:p>
        </p:txBody>
      </p:sp>
      <p:sp>
        <p:nvSpPr>
          <p:cNvPr id="22" name="Rectangle 1">
            <a:extLst>
              <a:ext uri="{FF2B5EF4-FFF2-40B4-BE49-F238E27FC236}">
                <a16:creationId xmlns:a16="http://schemas.microsoft.com/office/drawing/2014/main" id="{D10D32C9-8EE0-4EF8-A631-0DB0FF922F81}"/>
              </a:ext>
            </a:extLst>
          </p:cNvPr>
          <p:cNvSpPr>
            <a:spLocks noChangeArrowheads="1"/>
          </p:cNvSpPr>
          <p:nvPr/>
        </p:nvSpPr>
        <p:spPr bwMode="auto">
          <a:xfrm>
            <a:off x="762000" y="803008"/>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2400" b="1" dirty="0">
                <a:ea typeface="Calibri" panose="020F0502020204030204" pitchFamily="34" charset="0"/>
                <a:cs typeface="Times New Roman" panose="02020603050405020304" pitchFamily="18" charset="0"/>
              </a:rPr>
              <a:t>AVA™ Enterprise Manager Suite</a:t>
            </a:r>
            <a:endParaRPr kumimoji="0" lang="en-US" altLang="en-US" sz="2400" b="0" i="0" u="none" strike="noStrike" cap="none" normalizeH="0" baseline="0" dirty="0">
              <a:ln>
                <a:noFill/>
              </a:ln>
              <a:solidFill>
                <a:schemeClr val="tx1"/>
              </a:solidFill>
              <a:effectLst/>
            </a:endParaRPr>
          </a:p>
        </p:txBody>
      </p:sp>
      <p:pic>
        <p:nvPicPr>
          <p:cNvPr id="3" name="Picture 2">
            <a:extLst>
              <a:ext uri="{FF2B5EF4-FFF2-40B4-BE49-F238E27FC236}">
                <a16:creationId xmlns:a16="http://schemas.microsoft.com/office/drawing/2014/main" id="{8A2A95C9-7065-457C-AF26-07D4A33489FF}"/>
              </a:ext>
            </a:extLst>
          </p:cNvPr>
          <p:cNvPicPr>
            <a:picLocks noChangeAspect="1"/>
          </p:cNvPicPr>
          <p:nvPr/>
        </p:nvPicPr>
        <p:blipFill>
          <a:blip r:embed="rId2"/>
          <a:stretch>
            <a:fillRect/>
          </a:stretch>
        </p:blipFill>
        <p:spPr>
          <a:xfrm>
            <a:off x="2602356" y="1712222"/>
            <a:ext cx="4015488" cy="4001078"/>
          </a:xfrm>
          <a:prstGeom prst="rect">
            <a:avLst/>
          </a:prstGeom>
        </p:spPr>
      </p:pic>
    </p:spTree>
    <p:extLst>
      <p:ext uri="{BB962C8B-B14F-4D97-AF65-F5344CB8AC3E}">
        <p14:creationId xmlns:p14="http://schemas.microsoft.com/office/powerpoint/2010/main" val="2151732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6CC189-5FBF-4522-B0AC-ED2C96CD11CC}"/>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A3FD6CDA-0878-440B-AE21-EE1BF960A710}"/>
              </a:ext>
            </a:extLst>
          </p:cNvPr>
          <p:cNvSpPr txBox="1"/>
          <p:nvPr/>
        </p:nvSpPr>
        <p:spPr>
          <a:xfrm>
            <a:off x="1550028" y="0"/>
            <a:ext cx="6120143" cy="584775"/>
          </a:xfrm>
          <a:prstGeom prst="rect">
            <a:avLst/>
          </a:prstGeom>
          <a:noFill/>
        </p:spPr>
        <p:txBody>
          <a:bodyPr wrap="square" rtlCol="0">
            <a:spAutoFit/>
          </a:bodyPr>
          <a:lstStyle/>
          <a:p>
            <a:pPr algn="ctr"/>
            <a:r>
              <a:rPr lang="en-US" sz="3200" b="1" dirty="0">
                <a:solidFill>
                  <a:srgbClr val="3F495D"/>
                </a:solidFill>
              </a:rPr>
              <a:t>Room Utilization Classifications</a:t>
            </a:r>
          </a:p>
        </p:txBody>
      </p:sp>
    </p:spTree>
    <p:extLst>
      <p:ext uri="{BB962C8B-B14F-4D97-AF65-F5344CB8AC3E}">
        <p14:creationId xmlns:p14="http://schemas.microsoft.com/office/powerpoint/2010/main" val="315037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BA4D12-9FF0-40DB-896E-01E4A70D104B}"/>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2A908F1F-880D-4F88-95D5-C1A5524F503A}"/>
              </a:ext>
            </a:extLst>
          </p:cNvPr>
          <p:cNvSpPr txBox="1"/>
          <p:nvPr/>
        </p:nvSpPr>
        <p:spPr>
          <a:xfrm>
            <a:off x="1550028" y="0"/>
            <a:ext cx="6120143" cy="584775"/>
          </a:xfrm>
          <a:prstGeom prst="rect">
            <a:avLst/>
          </a:prstGeom>
          <a:noFill/>
        </p:spPr>
        <p:txBody>
          <a:bodyPr wrap="square" rtlCol="0">
            <a:spAutoFit/>
          </a:bodyPr>
          <a:lstStyle/>
          <a:p>
            <a:pPr algn="ctr"/>
            <a:r>
              <a:rPr lang="en-US" sz="3200" b="1" dirty="0">
                <a:solidFill>
                  <a:srgbClr val="3F495D"/>
                </a:solidFill>
              </a:rPr>
              <a:t>Asset / Supply Security Levels</a:t>
            </a:r>
          </a:p>
        </p:txBody>
      </p:sp>
    </p:spTree>
    <p:extLst>
      <p:ext uri="{BB962C8B-B14F-4D97-AF65-F5344CB8AC3E}">
        <p14:creationId xmlns:p14="http://schemas.microsoft.com/office/powerpoint/2010/main" val="162348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7B64EF-272B-47EA-BAE3-FCE30ABCBE20}"/>
              </a:ext>
            </a:extLst>
          </p:cNvPr>
          <p:cNvSpPr txBox="1"/>
          <p:nvPr/>
        </p:nvSpPr>
        <p:spPr>
          <a:xfrm>
            <a:off x="1550028" y="0"/>
            <a:ext cx="6120143" cy="584775"/>
          </a:xfrm>
          <a:prstGeom prst="rect">
            <a:avLst/>
          </a:prstGeom>
          <a:noFill/>
        </p:spPr>
        <p:txBody>
          <a:bodyPr wrap="square" rtlCol="0">
            <a:spAutoFit/>
          </a:bodyPr>
          <a:lstStyle/>
          <a:p>
            <a:pPr algn="ctr"/>
            <a:r>
              <a:rPr lang="en-US" sz="3200" b="1" dirty="0">
                <a:solidFill>
                  <a:srgbClr val="3F495D"/>
                </a:solidFill>
              </a:rPr>
              <a:t>Facilities List</a:t>
            </a:r>
          </a:p>
        </p:txBody>
      </p:sp>
      <p:pic>
        <p:nvPicPr>
          <p:cNvPr id="6" name="Picture 5">
            <a:extLst>
              <a:ext uri="{FF2B5EF4-FFF2-40B4-BE49-F238E27FC236}">
                <a16:creationId xmlns:a16="http://schemas.microsoft.com/office/drawing/2014/main" id="{55471F3A-7C5F-4E31-9671-3B8CD573219E}"/>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76441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AA7985-4A7A-4E32-B127-459C4AB99BF0}"/>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9AA974AB-BC8D-4BA8-9A6E-856DACBEFE90}"/>
              </a:ext>
            </a:extLst>
          </p:cNvPr>
          <p:cNvSpPr txBox="1"/>
          <p:nvPr/>
        </p:nvSpPr>
        <p:spPr>
          <a:xfrm>
            <a:off x="1550028" y="0"/>
            <a:ext cx="6120143" cy="584775"/>
          </a:xfrm>
          <a:prstGeom prst="rect">
            <a:avLst/>
          </a:prstGeom>
          <a:noFill/>
        </p:spPr>
        <p:txBody>
          <a:bodyPr wrap="square" rtlCol="0">
            <a:spAutoFit/>
          </a:bodyPr>
          <a:lstStyle/>
          <a:p>
            <a:pPr algn="ctr"/>
            <a:r>
              <a:rPr lang="en-US" sz="3200" b="1" dirty="0">
                <a:solidFill>
                  <a:srgbClr val="3F495D"/>
                </a:solidFill>
              </a:rPr>
              <a:t>Floors within a Facility</a:t>
            </a:r>
          </a:p>
        </p:txBody>
      </p:sp>
    </p:spTree>
    <p:extLst>
      <p:ext uri="{BB962C8B-B14F-4D97-AF65-F5344CB8AC3E}">
        <p14:creationId xmlns:p14="http://schemas.microsoft.com/office/powerpoint/2010/main" val="379697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AC111-1F21-4F13-A1C7-47E83CCE31CC}"/>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02CBEFBF-8522-478A-8D83-90422D222E82}"/>
              </a:ext>
            </a:extLst>
          </p:cNvPr>
          <p:cNvSpPr txBox="1"/>
          <p:nvPr/>
        </p:nvSpPr>
        <p:spPr>
          <a:xfrm>
            <a:off x="1550028" y="0"/>
            <a:ext cx="6120143" cy="584775"/>
          </a:xfrm>
          <a:prstGeom prst="rect">
            <a:avLst/>
          </a:prstGeom>
          <a:noFill/>
        </p:spPr>
        <p:txBody>
          <a:bodyPr wrap="square" rtlCol="0">
            <a:spAutoFit/>
          </a:bodyPr>
          <a:lstStyle/>
          <a:p>
            <a:pPr algn="ctr"/>
            <a:r>
              <a:rPr lang="en-US" sz="3200" b="1" dirty="0">
                <a:solidFill>
                  <a:srgbClr val="3F495D"/>
                </a:solidFill>
              </a:rPr>
              <a:t>Rooms on a Floor</a:t>
            </a:r>
          </a:p>
        </p:txBody>
      </p:sp>
    </p:spTree>
    <p:extLst>
      <p:ext uri="{BB962C8B-B14F-4D97-AF65-F5344CB8AC3E}">
        <p14:creationId xmlns:p14="http://schemas.microsoft.com/office/powerpoint/2010/main" val="1406519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6D880-6A09-4D65-8060-E3888D3B0B64}"/>
              </a:ext>
            </a:extLst>
          </p:cNvPr>
          <p:cNvPicPr>
            <a:picLocks noChangeAspect="1"/>
          </p:cNvPicPr>
          <p:nvPr/>
        </p:nvPicPr>
        <p:blipFill>
          <a:blip r:embed="rId2"/>
          <a:stretch>
            <a:fillRect/>
          </a:stretch>
        </p:blipFill>
        <p:spPr>
          <a:xfrm>
            <a:off x="0" y="748608"/>
            <a:ext cx="9144000" cy="5143500"/>
          </a:xfrm>
          <a:prstGeom prst="rect">
            <a:avLst/>
          </a:prstGeom>
        </p:spPr>
      </p:pic>
      <p:sp>
        <p:nvSpPr>
          <p:cNvPr id="4" name="TextBox 3">
            <a:extLst>
              <a:ext uri="{FF2B5EF4-FFF2-40B4-BE49-F238E27FC236}">
                <a16:creationId xmlns:a16="http://schemas.microsoft.com/office/drawing/2014/main" id="{6E333BBF-FE45-4C55-936D-DC46A53A7E01}"/>
              </a:ext>
            </a:extLst>
          </p:cNvPr>
          <p:cNvSpPr txBox="1"/>
          <p:nvPr/>
        </p:nvSpPr>
        <p:spPr>
          <a:xfrm>
            <a:off x="1550028" y="0"/>
            <a:ext cx="6120143" cy="584775"/>
          </a:xfrm>
          <a:prstGeom prst="rect">
            <a:avLst/>
          </a:prstGeom>
          <a:noFill/>
        </p:spPr>
        <p:txBody>
          <a:bodyPr wrap="square" rtlCol="0">
            <a:spAutoFit/>
          </a:bodyPr>
          <a:lstStyle/>
          <a:p>
            <a:pPr algn="ctr"/>
            <a:r>
              <a:rPr lang="en-US" sz="3200" b="1" dirty="0">
                <a:solidFill>
                  <a:srgbClr val="3F495D"/>
                </a:solidFill>
              </a:rPr>
              <a:t>Assets in the Room</a:t>
            </a:r>
          </a:p>
        </p:txBody>
      </p:sp>
    </p:spTree>
    <p:extLst>
      <p:ext uri="{BB962C8B-B14F-4D97-AF65-F5344CB8AC3E}">
        <p14:creationId xmlns:p14="http://schemas.microsoft.com/office/powerpoint/2010/main" val="1182600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816473-BAF0-4E0C-A4B4-8C5FB07EA75F}"/>
              </a:ext>
            </a:extLst>
          </p:cNvPr>
          <p:cNvSpPr txBox="1"/>
          <p:nvPr/>
        </p:nvSpPr>
        <p:spPr>
          <a:xfrm>
            <a:off x="814811" y="0"/>
            <a:ext cx="7541537" cy="584775"/>
          </a:xfrm>
          <a:prstGeom prst="rect">
            <a:avLst/>
          </a:prstGeom>
          <a:noFill/>
        </p:spPr>
        <p:txBody>
          <a:bodyPr wrap="square" rtlCol="0">
            <a:spAutoFit/>
          </a:bodyPr>
          <a:lstStyle/>
          <a:p>
            <a:pPr algn="ctr"/>
            <a:r>
              <a:rPr lang="en-US" sz="3200" b="1" dirty="0">
                <a:solidFill>
                  <a:srgbClr val="3F495D"/>
                </a:solidFill>
              </a:rPr>
              <a:t>Rooms containing Consumable Supplies</a:t>
            </a:r>
          </a:p>
        </p:txBody>
      </p:sp>
      <p:pic>
        <p:nvPicPr>
          <p:cNvPr id="5" name="Picture 4">
            <a:extLst>
              <a:ext uri="{FF2B5EF4-FFF2-40B4-BE49-F238E27FC236}">
                <a16:creationId xmlns:a16="http://schemas.microsoft.com/office/drawing/2014/main" id="{1B49CC96-D1FB-4DF3-A98F-3E92757A0250}"/>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65400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E7665D-8DB1-4AF3-BA4E-9C5391867DA3}"/>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DFA0333B-EC3F-418D-8F80-55C46EB56A1A}"/>
              </a:ext>
            </a:extLst>
          </p:cNvPr>
          <p:cNvSpPr txBox="1"/>
          <p:nvPr/>
        </p:nvSpPr>
        <p:spPr>
          <a:xfrm>
            <a:off x="814811" y="0"/>
            <a:ext cx="7541537" cy="584775"/>
          </a:xfrm>
          <a:prstGeom prst="rect">
            <a:avLst/>
          </a:prstGeom>
          <a:noFill/>
        </p:spPr>
        <p:txBody>
          <a:bodyPr wrap="square" rtlCol="0">
            <a:spAutoFit/>
          </a:bodyPr>
          <a:lstStyle/>
          <a:p>
            <a:pPr algn="ctr"/>
            <a:r>
              <a:rPr lang="en-US" sz="3200" b="1" dirty="0">
                <a:solidFill>
                  <a:srgbClr val="3F495D"/>
                </a:solidFill>
              </a:rPr>
              <a:t>Consumable Supplies within the Room</a:t>
            </a:r>
          </a:p>
        </p:txBody>
      </p:sp>
    </p:spTree>
    <p:extLst>
      <p:ext uri="{BB962C8B-B14F-4D97-AF65-F5344CB8AC3E}">
        <p14:creationId xmlns:p14="http://schemas.microsoft.com/office/powerpoint/2010/main" val="3225413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319748-72E7-4A9E-942D-BDC05576D54C}"/>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9EAFC8AD-1F43-4BD1-AFE4-D99B9430E904}"/>
              </a:ext>
            </a:extLst>
          </p:cNvPr>
          <p:cNvSpPr txBox="1"/>
          <p:nvPr/>
        </p:nvSpPr>
        <p:spPr>
          <a:xfrm>
            <a:off x="814811" y="0"/>
            <a:ext cx="7541537" cy="584775"/>
          </a:xfrm>
          <a:prstGeom prst="rect">
            <a:avLst/>
          </a:prstGeom>
          <a:noFill/>
        </p:spPr>
        <p:txBody>
          <a:bodyPr wrap="square" rtlCol="0">
            <a:spAutoFit/>
          </a:bodyPr>
          <a:lstStyle/>
          <a:p>
            <a:pPr algn="ctr"/>
            <a:r>
              <a:rPr lang="en-US" sz="3200" b="1" dirty="0">
                <a:solidFill>
                  <a:srgbClr val="3F495D"/>
                </a:solidFill>
              </a:rPr>
              <a:t>Asset Management Report</a:t>
            </a:r>
          </a:p>
        </p:txBody>
      </p:sp>
    </p:spTree>
    <p:extLst>
      <p:ext uri="{BB962C8B-B14F-4D97-AF65-F5344CB8AC3E}">
        <p14:creationId xmlns:p14="http://schemas.microsoft.com/office/powerpoint/2010/main" val="536661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34FC6B-BFAE-49F4-BD05-D23AC5076AEC}"/>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6AB3BA1D-8ABD-44B3-B226-230088DA8B4C}"/>
              </a:ext>
            </a:extLst>
          </p:cNvPr>
          <p:cNvSpPr txBox="1"/>
          <p:nvPr/>
        </p:nvSpPr>
        <p:spPr>
          <a:xfrm>
            <a:off x="839331" y="0"/>
            <a:ext cx="7541537" cy="584775"/>
          </a:xfrm>
          <a:prstGeom prst="rect">
            <a:avLst/>
          </a:prstGeom>
          <a:noFill/>
        </p:spPr>
        <p:txBody>
          <a:bodyPr wrap="square" rtlCol="0">
            <a:spAutoFit/>
          </a:bodyPr>
          <a:lstStyle/>
          <a:p>
            <a:pPr algn="ctr"/>
            <a:r>
              <a:rPr lang="en-US" sz="3200" b="1" dirty="0">
                <a:solidFill>
                  <a:srgbClr val="3F495D"/>
                </a:solidFill>
              </a:rPr>
              <a:t>Supply Visibility</a:t>
            </a:r>
          </a:p>
        </p:txBody>
      </p:sp>
    </p:spTree>
    <p:extLst>
      <p:ext uri="{BB962C8B-B14F-4D97-AF65-F5344CB8AC3E}">
        <p14:creationId xmlns:p14="http://schemas.microsoft.com/office/powerpoint/2010/main" val="182249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664F82-7C63-472F-B386-FB5545EA1BE0}"/>
              </a:ext>
            </a:extLst>
          </p:cNvPr>
          <p:cNvSpPr txBox="1">
            <a:spLocks/>
          </p:cNvSpPr>
          <p:nvPr/>
        </p:nvSpPr>
        <p:spPr>
          <a:xfrm>
            <a:off x="0" y="0"/>
            <a:ext cx="0" cy="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 </a:t>
            </a:r>
          </a:p>
          <a:p>
            <a:pPr marL="0" indent="0">
              <a:buFont typeface="Arial" panose="020B0604020202020204" pitchFamily="34" charset="0"/>
              <a:buNone/>
            </a:pPr>
            <a:endParaRPr lang="en-US" dirty="0"/>
          </a:p>
        </p:txBody>
      </p:sp>
      <p:sp>
        <p:nvSpPr>
          <p:cNvPr id="3" name="TextBox 2">
            <a:extLst>
              <a:ext uri="{FF2B5EF4-FFF2-40B4-BE49-F238E27FC236}">
                <a16:creationId xmlns:a16="http://schemas.microsoft.com/office/drawing/2014/main" id="{252CA768-D2EE-4B17-8AE4-928476BC4E25}"/>
              </a:ext>
            </a:extLst>
          </p:cNvPr>
          <p:cNvSpPr txBox="1"/>
          <p:nvPr/>
        </p:nvSpPr>
        <p:spPr>
          <a:xfrm>
            <a:off x="994410" y="9053"/>
            <a:ext cx="7155180" cy="584775"/>
          </a:xfrm>
          <a:prstGeom prst="rect">
            <a:avLst/>
          </a:prstGeom>
          <a:noFill/>
        </p:spPr>
        <p:txBody>
          <a:bodyPr wrap="square" rtlCol="0">
            <a:spAutoFit/>
          </a:bodyPr>
          <a:lstStyle/>
          <a:p>
            <a:pPr algn="ctr"/>
            <a:r>
              <a:rPr lang="en-US" altLang="en-US" sz="3200" b="1" dirty="0">
                <a:solidFill>
                  <a:schemeClr val="bg1"/>
                </a:solidFill>
                <a:ea typeface="Calibri" panose="020F0502020204030204" pitchFamily="34" charset="0"/>
                <a:cs typeface="Times New Roman" panose="02020603050405020304" pitchFamily="18" charset="0"/>
              </a:rPr>
              <a:t>AVA™</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chemeClr val="bg1"/>
                </a:solidFill>
              </a:rPr>
              <a:t>Manager Suite</a:t>
            </a:r>
            <a:endParaRPr lang="en-US" sz="2800" b="1" dirty="0">
              <a:solidFill>
                <a:schemeClr val="bg1">
                  <a:lumMod val="95000"/>
                </a:schemeClr>
              </a:solidFill>
            </a:endParaRPr>
          </a:p>
        </p:txBody>
      </p:sp>
      <p:sp>
        <p:nvSpPr>
          <p:cNvPr id="4" name="Rectangle 3">
            <a:extLst>
              <a:ext uri="{FF2B5EF4-FFF2-40B4-BE49-F238E27FC236}">
                <a16:creationId xmlns:a16="http://schemas.microsoft.com/office/drawing/2014/main" id="{7EF9521E-3EF8-4F08-A71F-741E9DB6E1CE}"/>
              </a:ext>
            </a:extLst>
          </p:cNvPr>
          <p:cNvSpPr/>
          <p:nvPr/>
        </p:nvSpPr>
        <p:spPr>
          <a:xfrm>
            <a:off x="2" y="1007316"/>
            <a:ext cx="2652663" cy="4720395"/>
          </a:xfrm>
          <a:prstGeom prst="rect">
            <a:avLst/>
          </a:prstGeom>
          <a:solidFill>
            <a:srgbClr val="E2BA5A"/>
          </a:solidFill>
        </p:spPr>
        <p:txBody>
          <a:bodyPr wrap="square">
            <a:spAutoFit/>
          </a:bodyPr>
          <a:lstStyle/>
          <a:p>
            <a:pPr>
              <a:lnSpc>
                <a:spcPct val="130000"/>
              </a:lnSpc>
              <a:spcBef>
                <a:spcPts val="800"/>
              </a:spcBef>
              <a:spcAft>
                <a:spcPts val="900"/>
              </a:spcAft>
            </a:pPr>
            <a:r>
              <a:rPr lang="en-US" sz="1600" b="1" dirty="0">
                <a:latin typeface="Calibri" panose="020F0502020204030204" pitchFamily="34" charset="0"/>
                <a:ea typeface="Times New Roman" panose="02020603050405020304" pitchFamily="18" charset="0"/>
                <a:cs typeface="Arial" panose="020B0604020202020204" pitchFamily="34" charset="0"/>
              </a:rPr>
              <a:t>Background:</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900"/>
              </a:spcAft>
            </a:pPr>
            <a:r>
              <a:rPr lang="en-US" sz="1200" dirty="0">
                <a:latin typeface="Calibri" panose="020F0502020204030204" pitchFamily="34" charset="0"/>
                <a:ea typeface="Times New Roman" panose="02020603050405020304" pitchFamily="18" charset="0"/>
                <a:cs typeface="Arial" panose="020B0604020202020204" pitchFamily="34" charset="0"/>
              </a:rPr>
              <a:t>AdvanTech, Inc. is proud to unveil our </a:t>
            </a:r>
            <a:r>
              <a:rPr lang="en-US" sz="1200" b="1" dirty="0">
                <a:latin typeface="Calibri" panose="020F0502020204030204" pitchFamily="34" charset="0"/>
                <a:ea typeface="Times New Roman" panose="02020603050405020304" pitchFamily="18" charset="0"/>
                <a:cs typeface="Arial" panose="020B0604020202020204" pitchFamily="34" charset="0"/>
              </a:rPr>
              <a:t>AVA™ Manager Suite</a:t>
            </a:r>
            <a:r>
              <a:rPr lang="en-US" sz="1200" dirty="0">
                <a:latin typeface="Calibri" panose="020F0502020204030204" pitchFamily="34" charset="0"/>
                <a:ea typeface="Times New Roman" panose="02020603050405020304" pitchFamily="18" charset="0"/>
                <a:cs typeface="Arial" panose="020B0604020202020204" pitchFamily="34" charset="0"/>
              </a:rPr>
              <a:t>.  These applications are all based on three guiding principles of:</a:t>
            </a:r>
          </a:p>
          <a:p>
            <a:pPr>
              <a:spcAft>
                <a:spcPts val="900"/>
              </a:spcAft>
            </a:pPr>
            <a:r>
              <a:rPr lang="en-US" sz="1600" b="1" dirty="0">
                <a:latin typeface="Calibri" panose="020F0502020204030204" pitchFamily="34" charset="0"/>
                <a:ea typeface="Times New Roman" panose="02020603050405020304" pitchFamily="18" charset="0"/>
                <a:cs typeface="Arial" panose="020B0604020202020204" pitchFamily="34" charset="0"/>
              </a:rPr>
              <a:t>A</a:t>
            </a:r>
            <a:r>
              <a:rPr lang="en-US" sz="1200" dirty="0">
                <a:latin typeface="Calibri" panose="020F0502020204030204" pitchFamily="34" charset="0"/>
                <a:ea typeface="Times New Roman" panose="02020603050405020304" pitchFamily="18" charset="0"/>
                <a:cs typeface="Arial" panose="020B0604020202020204" pitchFamily="34" charset="0"/>
              </a:rPr>
              <a:t>ccuracy, </a:t>
            </a:r>
            <a:r>
              <a:rPr lang="en-US" sz="1600" b="1" dirty="0">
                <a:latin typeface="Calibri" panose="020F0502020204030204" pitchFamily="34" charset="0"/>
                <a:ea typeface="Times New Roman" panose="02020603050405020304" pitchFamily="18" charset="0"/>
                <a:cs typeface="Arial" panose="020B0604020202020204" pitchFamily="34" charset="0"/>
              </a:rPr>
              <a:t>V</a:t>
            </a:r>
            <a:r>
              <a:rPr lang="en-US" sz="1200" dirty="0">
                <a:latin typeface="Calibri" panose="020F0502020204030204" pitchFamily="34" charset="0"/>
                <a:ea typeface="Times New Roman" panose="02020603050405020304" pitchFamily="18" charset="0"/>
                <a:cs typeface="Arial" panose="020B0604020202020204" pitchFamily="34" charset="0"/>
              </a:rPr>
              <a:t>isibility and </a:t>
            </a:r>
            <a:r>
              <a:rPr lang="en-US" sz="1600" b="1" dirty="0">
                <a:latin typeface="Calibri" panose="020F0502020204030204" pitchFamily="34" charset="0"/>
                <a:ea typeface="Times New Roman" panose="02020603050405020304" pitchFamily="18" charset="0"/>
                <a:cs typeface="Arial" panose="020B0604020202020204" pitchFamily="34" charset="0"/>
              </a:rPr>
              <a:t>A</a:t>
            </a:r>
            <a:r>
              <a:rPr lang="en-US" sz="1200" dirty="0">
                <a:latin typeface="Calibri" panose="020F0502020204030204" pitchFamily="34" charset="0"/>
                <a:ea typeface="Times New Roman" panose="02020603050405020304" pitchFamily="18" charset="0"/>
                <a:cs typeface="Arial" panose="020B0604020202020204" pitchFamily="34" charset="0"/>
              </a:rPr>
              <a:t>ccountability. </a:t>
            </a:r>
          </a:p>
          <a:p>
            <a:pPr>
              <a:lnSpc>
                <a:spcPct val="130000"/>
              </a:lnSpc>
              <a:spcAft>
                <a:spcPts val="900"/>
              </a:spcAft>
            </a:pPr>
            <a:r>
              <a:rPr lang="en-US" sz="1200" dirty="0">
                <a:latin typeface="Calibri" panose="020F0502020204030204" pitchFamily="34" charset="0"/>
                <a:ea typeface="Times New Roman" panose="02020603050405020304" pitchFamily="18" charset="0"/>
                <a:cs typeface="Arial" panose="020B0604020202020204" pitchFamily="34" charset="0"/>
              </a:rPr>
              <a:t>These applications are browser-based, online, real-time using standard browsers and rely on a central encrypted relational database located in Annapolis or at your site.  </a:t>
            </a:r>
          </a:p>
          <a:p>
            <a:pPr>
              <a:lnSpc>
                <a:spcPct val="130000"/>
              </a:lnSpc>
              <a:spcAft>
                <a:spcPts val="900"/>
              </a:spcAft>
            </a:pPr>
            <a:r>
              <a:rPr lang="en-US" sz="1200" dirty="0">
                <a:latin typeface="Calibri" panose="020F0502020204030204" pitchFamily="34" charset="0"/>
                <a:ea typeface="Times New Roman" panose="02020603050405020304" pitchFamily="18" charset="0"/>
                <a:cs typeface="Arial" panose="020B0604020202020204" pitchFamily="34" charset="0"/>
              </a:rPr>
              <a:t>Our systems are in operation throughout the U.S in multiple industries.  Our goal is to assist our clients achieve substantial savings through implementation of advanced technology and best operational practices.</a:t>
            </a:r>
          </a:p>
        </p:txBody>
      </p:sp>
      <p:sp>
        <p:nvSpPr>
          <p:cNvPr id="5" name="Rectangle 4">
            <a:extLst>
              <a:ext uri="{FF2B5EF4-FFF2-40B4-BE49-F238E27FC236}">
                <a16:creationId xmlns:a16="http://schemas.microsoft.com/office/drawing/2014/main" id="{E40603BD-EDFE-4A8C-9D96-9725C340CBEF}"/>
              </a:ext>
            </a:extLst>
          </p:cNvPr>
          <p:cNvSpPr/>
          <p:nvPr/>
        </p:nvSpPr>
        <p:spPr>
          <a:xfrm>
            <a:off x="2634559" y="753828"/>
            <a:ext cx="6491335" cy="5098832"/>
          </a:xfrm>
          <a:prstGeom prst="rect">
            <a:avLst/>
          </a:prstGeom>
        </p:spPr>
        <p:txBody>
          <a:bodyPr wrap="square">
            <a:spAutoFit/>
          </a:bodyPr>
          <a:lstStyle/>
          <a:p>
            <a:pPr>
              <a:spcBef>
                <a:spcPts val="1200"/>
              </a:spcBef>
              <a:spcAft>
                <a:spcPts val="500"/>
              </a:spcAft>
            </a:pPr>
            <a:r>
              <a:rPr lang="en-US" sz="1200" b="1" u="sng" dirty="0">
                <a:latin typeface="Calibri" panose="020F0502020204030204" pitchFamily="34" charset="0"/>
                <a:ea typeface="Times New Roman" panose="02020603050405020304" pitchFamily="18" charset="0"/>
                <a:cs typeface="Arial" panose="020B0604020202020204" pitchFamily="34" charset="0"/>
              </a:rPr>
              <a:t> </a:t>
            </a:r>
            <a:r>
              <a:rPr lang="en-US" sz="1600" b="1" u="sng" dirty="0">
                <a:latin typeface="Calibri" panose="020F0502020204030204" pitchFamily="34" charset="0"/>
                <a:ea typeface="Times New Roman" panose="02020603050405020304" pitchFamily="18" charset="0"/>
                <a:cs typeface="Arial" panose="020B0604020202020204" pitchFamily="34" charset="0"/>
              </a:rPr>
              <a:t>AVA</a:t>
            </a:r>
            <a:r>
              <a:rPr lang="en-US" sz="1600" b="1" u="sng" dirty="0">
                <a:latin typeface="Calibri" panose="020F0502020204030204" pitchFamily="34" charset="0"/>
                <a:ea typeface="Times New Roman" panose="02020603050405020304" pitchFamily="18" charset="0"/>
                <a:cs typeface="Calibri" panose="020F0502020204030204" pitchFamily="34" charset="0"/>
              </a:rPr>
              <a:t>™ </a:t>
            </a:r>
            <a:r>
              <a:rPr lang="en-US" sz="1600" b="1" u="sng" dirty="0">
                <a:latin typeface="Calibri" panose="020F0502020204030204" pitchFamily="34" charset="0"/>
                <a:ea typeface="Times New Roman" panose="02020603050405020304" pitchFamily="18" charset="0"/>
                <a:cs typeface="Arial" panose="020B0604020202020204" pitchFamily="34" charset="0"/>
              </a:rPr>
              <a:t>Asset Manager:</a:t>
            </a:r>
            <a:endParaRPr lang="en-US" sz="1600" u="sng" dirty="0">
              <a:latin typeface="Calibri" panose="020F0502020204030204" pitchFamily="34" charset="0"/>
              <a:ea typeface="Times New Roman" panose="02020603050405020304" pitchFamily="18" charset="0"/>
              <a:cs typeface="Times New Roman" panose="02020603050405020304" pitchFamily="18" charset="0"/>
            </a:endParaRPr>
          </a:p>
          <a:p>
            <a:pPr marR="0">
              <a:spcBef>
                <a:spcPts val="0"/>
              </a:spcBef>
              <a:spcAft>
                <a:spcPts val="500"/>
              </a:spcAft>
            </a:pPr>
            <a:r>
              <a:rPr lang="en-US" sz="1200" dirty="0">
                <a:latin typeface="Calibri" panose="020F0502020204030204" pitchFamily="34" charset="0"/>
                <a:ea typeface="Times New Roman" panose="02020603050405020304" pitchFamily="18" charset="0"/>
                <a:cs typeface="Arial" panose="020B0604020202020204" pitchFamily="34" charset="0"/>
              </a:rPr>
              <a:t>Defines facilities to the room level.  Tracks assets (moveable and fixed) to the serial number level to individual rooms.  Assigned ownership of each room within each facility.  Establishes and tracks projects and work orders to document and monitor labor and non-labor costs.  Automates the internal package delivery process by defining delivery routes and building manifests to deliver within the organization.  Track employees, contractors and visitors who have access to assets.  Performs physical inventory counting and reconciliation processes. Generates numerous operational and accounting reports.   </a:t>
            </a:r>
          </a:p>
          <a:p>
            <a:pPr marR="0">
              <a:spcBef>
                <a:spcPts val="0"/>
              </a:spcBef>
              <a:spcAft>
                <a:spcPts val="500"/>
              </a:spcAft>
            </a:pPr>
            <a:endParaRPr lang="en-US" b="1" u="sng" dirty="0">
              <a:latin typeface="Calibri" panose="020F0502020204030204" pitchFamily="34" charset="0"/>
              <a:ea typeface="Times New Roman" panose="02020603050405020304" pitchFamily="18" charset="0"/>
              <a:cs typeface="Arial" panose="020B0604020202020204" pitchFamily="34" charset="0"/>
            </a:endParaRPr>
          </a:p>
          <a:p>
            <a:pPr>
              <a:spcAft>
                <a:spcPts val="500"/>
              </a:spcAft>
            </a:pPr>
            <a:r>
              <a:rPr lang="en-US" sz="1600" b="1" u="sng" dirty="0">
                <a:latin typeface="Calibri" panose="020F0502020204030204" pitchFamily="34" charset="0"/>
                <a:ea typeface="Times New Roman" panose="02020603050405020304" pitchFamily="18" charset="0"/>
                <a:cs typeface="Arial" panose="020B0604020202020204" pitchFamily="34" charset="0"/>
              </a:rPr>
              <a:t>AVA</a:t>
            </a:r>
            <a:r>
              <a:rPr lang="en-US" sz="1600" b="1" u="sng" dirty="0">
                <a:latin typeface="Calibri" panose="020F0502020204030204" pitchFamily="34" charset="0"/>
                <a:ea typeface="Times New Roman" panose="02020603050405020304" pitchFamily="18" charset="0"/>
                <a:cs typeface="Calibri" panose="020F0502020204030204" pitchFamily="34" charset="0"/>
              </a:rPr>
              <a:t>™ Item Manager:</a:t>
            </a:r>
            <a:r>
              <a:rPr lang="en-US" sz="1400" b="1" dirty="0">
                <a:latin typeface="Calibri" panose="020F0502020204030204" pitchFamily="34" charset="0"/>
                <a:ea typeface="Times New Roman" panose="02020603050405020304" pitchFamily="18" charset="0"/>
                <a:cs typeface="Calibri" panose="020F0502020204030204" pitchFamily="34" charset="0"/>
              </a:rPr>
              <a:t>		</a:t>
            </a:r>
            <a:r>
              <a:rPr lang="en-US" sz="2400" b="1" dirty="0">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R="0">
              <a:spcBef>
                <a:spcPts val="0"/>
              </a:spcBef>
              <a:spcAft>
                <a:spcPts val="500"/>
              </a:spcAft>
            </a:pPr>
            <a:r>
              <a:rPr lang="en-US" sz="1200" dirty="0">
                <a:latin typeface="Calibri" panose="020F0502020204030204" pitchFamily="34" charset="0"/>
                <a:ea typeface="Times New Roman" panose="02020603050405020304" pitchFamily="18" charset="0"/>
                <a:cs typeface="Arial" panose="020B0604020202020204" pitchFamily="34" charset="0"/>
              </a:rPr>
              <a:t>Fully-featured, multi-entity, procurement, requisitioning, receiving, remote inventory, cross leveling and perpetual inventory management system. Full audit trails with transaction history.  Multiple stockrooms allowed with individual reorder parameters established.  Asset visibility option to include inventory levels from prime suppliers. Serial and lot number tracking available.</a:t>
            </a:r>
          </a:p>
          <a:p>
            <a:pPr>
              <a:spcBef>
                <a:spcPts val="1200"/>
              </a:spcBef>
              <a:spcAft>
                <a:spcPts val="500"/>
              </a:spcAft>
            </a:pPr>
            <a:endParaRPr lang="en-US" sz="1400" b="1" u="sng" dirty="0">
              <a:latin typeface="Calibri" panose="020F0502020204030204" pitchFamily="34" charset="0"/>
              <a:ea typeface="Times New Roman" panose="02020603050405020304" pitchFamily="18" charset="0"/>
              <a:cs typeface="Arial" panose="020B0604020202020204" pitchFamily="34" charset="0"/>
            </a:endParaRPr>
          </a:p>
          <a:p>
            <a:pPr marR="0">
              <a:spcBef>
                <a:spcPts val="0"/>
              </a:spcBef>
              <a:spcAft>
                <a:spcPts val="500"/>
              </a:spcAft>
            </a:pPr>
            <a:r>
              <a:rPr lang="en-US" sz="1400" b="1" u="sng" dirty="0">
                <a:latin typeface="Calibri" panose="020F0502020204030204" pitchFamily="34" charset="0"/>
                <a:ea typeface="Times New Roman" panose="02020603050405020304" pitchFamily="18" charset="0"/>
                <a:cs typeface="Arial" panose="020B0604020202020204" pitchFamily="34" charset="0"/>
              </a:rPr>
              <a:t>AVA</a:t>
            </a:r>
            <a:r>
              <a:rPr lang="en-US" sz="1400" b="1" u="sng" dirty="0">
                <a:latin typeface="Calibri" panose="020F0502020204030204" pitchFamily="34" charset="0"/>
                <a:ea typeface="Times New Roman" panose="02020603050405020304" pitchFamily="18" charset="0"/>
                <a:cs typeface="Calibri" panose="020F0502020204030204" pitchFamily="34" charset="0"/>
              </a:rPr>
              <a:t>™ </a:t>
            </a:r>
            <a:r>
              <a:rPr lang="en-US" sz="1400" b="1" u="sng" dirty="0">
                <a:latin typeface="Calibri" panose="020F0502020204030204" pitchFamily="34" charset="0"/>
                <a:ea typeface="Times New Roman" panose="02020603050405020304" pitchFamily="18" charset="0"/>
                <a:cs typeface="Arial" panose="020B0604020202020204" pitchFamily="34" charset="0"/>
              </a:rPr>
              <a:t>RFID Tag Manager:</a:t>
            </a:r>
            <a:r>
              <a:rPr lang="en-US" sz="2000" b="1" dirty="0">
                <a:latin typeface="Calibri" panose="020F0502020204030204" pitchFamily="34" charset="0"/>
                <a:ea typeface="Times New Roman" panose="02020603050405020304" pitchFamily="18" charset="0"/>
                <a:cs typeface="Arial" panose="020B0604020202020204" pitchFamily="34"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500"/>
              </a:spcAft>
            </a:pPr>
            <a:r>
              <a:rPr lang="en-US" sz="1200" dirty="0">
                <a:latin typeface="Calibri" panose="020F0502020204030204" pitchFamily="34" charset="0"/>
                <a:ea typeface="Times New Roman" panose="02020603050405020304" pitchFamily="18" charset="0"/>
                <a:cs typeface="Arial" panose="020B0604020202020204" pitchFamily="34" charset="0"/>
              </a:rPr>
              <a:t>Upgrades Asset and Item Manager Applications to utilize RFID tags.  Various RFID tag standards are supported including EPC Gen2 and Low-Energy Bluetooth. Tags are used for access control, in supply chain management to track inventory movement, to track files, laundry, garments, equipment assets such as wheelchairs, and high-cost or high-loss items such as electronics or tools.</a:t>
            </a:r>
          </a:p>
          <a:p>
            <a:pPr marL="55563" marR="0">
              <a:spcBef>
                <a:spcPts val="0"/>
              </a:spcBef>
              <a:spcAft>
                <a:spcPts val="600"/>
              </a:spcAft>
            </a:pPr>
            <a:endParaRPr lang="en-US" sz="12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08902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BF58D7-9117-4684-B67F-4062B19D4FF2}"/>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838EBE6D-BC6C-49E1-A0D6-06990DAD162C}"/>
              </a:ext>
            </a:extLst>
          </p:cNvPr>
          <p:cNvSpPr txBox="1"/>
          <p:nvPr/>
        </p:nvSpPr>
        <p:spPr>
          <a:xfrm>
            <a:off x="1" y="0"/>
            <a:ext cx="9144000" cy="584775"/>
          </a:xfrm>
          <a:prstGeom prst="rect">
            <a:avLst/>
          </a:prstGeom>
          <a:noFill/>
        </p:spPr>
        <p:txBody>
          <a:bodyPr wrap="square" rtlCol="0">
            <a:spAutoFit/>
          </a:bodyPr>
          <a:lstStyle/>
          <a:p>
            <a:pPr algn="ctr"/>
            <a:r>
              <a:rPr lang="en-US" sz="3200" b="1" dirty="0">
                <a:solidFill>
                  <a:srgbClr val="3F495D"/>
                </a:solidFill>
              </a:rPr>
              <a:t>Supply Visibility – Rooms where Supply is stored</a:t>
            </a:r>
          </a:p>
        </p:txBody>
      </p:sp>
    </p:spTree>
    <p:extLst>
      <p:ext uri="{BB962C8B-B14F-4D97-AF65-F5344CB8AC3E}">
        <p14:creationId xmlns:p14="http://schemas.microsoft.com/office/powerpoint/2010/main" val="110060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0C99B6-269C-4C3B-9A3E-D5322E682245}"/>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6334DFB1-CBF2-496E-B9E4-3B72F3213EB6}"/>
              </a:ext>
            </a:extLst>
          </p:cNvPr>
          <p:cNvSpPr txBox="1"/>
          <p:nvPr/>
        </p:nvSpPr>
        <p:spPr>
          <a:xfrm>
            <a:off x="839331" y="0"/>
            <a:ext cx="7541537" cy="584775"/>
          </a:xfrm>
          <a:prstGeom prst="rect">
            <a:avLst/>
          </a:prstGeom>
          <a:noFill/>
        </p:spPr>
        <p:txBody>
          <a:bodyPr wrap="square" rtlCol="0">
            <a:spAutoFit/>
          </a:bodyPr>
          <a:lstStyle/>
          <a:p>
            <a:pPr algn="ctr"/>
            <a:r>
              <a:rPr lang="en-US" sz="3200" b="1" dirty="0">
                <a:solidFill>
                  <a:srgbClr val="3F495D"/>
                </a:solidFill>
              </a:rPr>
              <a:t>Asset Visibility</a:t>
            </a:r>
          </a:p>
        </p:txBody>
      </p:sp>
    </p:spTree>
    <p:extLst>
      <p:ext uri="{BB962C8B-B14F-4D97-AF65-F5344CB8AC3E}">
        <p14:creationId xmlns:p14="http://schemas.microsoft.com/office/powerpoint/2010/main" val="2894760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321D53-9CE5-4736-805F-FADEF424D5B2}"/>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8D15EFE4-EB5F-4011-B348-BC84C2795FD7}"/>
              </a:ext>
            </a:extLst>
          </p:cNvPr>
          <p:cNvSpPr txBox="1"/>
          <p:nvPr/>
        </p:nvSpPr>
        <p:spPr>
          <a:xfrm>
            <a:off x="-45267" y="0"/>
            <a:ext cx="9189268" cy="584775"/>
          </a:xfrm>
          <a:prstGeom prst="rect">
            <a:avLst/>
          </a:prstGeom>
          <a:noFill/>
        </p:spPr>
        <p:txBody>
          <a:bodyPr wrap="square" rtlCol="0">
            <a:spAutoFit/>
          </a:bodyPr>
          <a:lstStyle/>
          <a:p>
            <a:pPr algn="ctr"/>
            <a:r>
              <a:rPr lang="en-US" sz="3200" b="1" dirty="0">
                <a:solidFill>
                  <a:srgbClr val="3F495D"/>
                </a:solidFill>
              </a:rPr>
              <a:t>Asset Visibility – Locations by Serial Number</a:t>
            </a:r>
          </a:p>
        </p:txBody>
      </p:sp>
    </p:spTree>
    <p:extLst>
      <p:ext uri="{BB962C8B-B14F-4D97-AF65-F5344CB8AC3E}">
        <p14:creationId xmlns:p14="http://schemas.microsoft.com/office/powerpoint/2010/main" val="1055322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568B0-9F39-44DB-822C-C8919C05B8E7}"/>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23CEF393-9AF3-4720-BA24-E3AC51288879}"/>
              </a:ext>
            </a:extLst>
          </p:cNvPr>
          <p:cNvSpPr txBox="1"/>
          <p:nvPr/>
        </p:nvSpPr>
        <p:spPr>
          <a:xfrm>
            <a:off x="-45267" y="0"/>
            <a:ext cx="9189268" cy="584775"/>
          </a:xfrm>
          <a:prstGeom prst="rect">
            <a:avLst/>
          </a:prstGeom>
          <a:noFill/>
        </p:spPr>
        <p:txBody>
          <a:bodyPr wrap="square" rtlCol="0">
            <a:spAutoFit/>
          </a:bodyPr>
          <a:lstStyle/>
          <a:p>
            <a:pPr algn="ctr"/>
            <a:r>
              <a:rPr lang="en-US" sz="3200" b="1" dirty="0">
                <a:solidFill>
                  <a:srgbClr val="3F495D"/>
                </a:solidFill>
              </a:rPr>
              <a:t>Template Selection Screen (Download)</a:t>
            </a:r>
          </a:p>
        </p:txBody>
      </p:sp>
    </p:spTree>
    <p:extLst>
      <p:ext uri="{BB962C8B-B14F-4D97-AF65-F5344CB8AC3E}">
        <p14:creationId xmlns:p14="http://schemas.microsoft.com/office/powerpoint/2010/main" val="122963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4AAA15-F951-4A3E-86F4-8992CCDA2ED8}"/>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3308B7D5-6B6C-476A-BF0D-C4F6530CD751}"/>
              </a:ext>
            </a:extLst>
          </p:cNvPr>
          <p:cNvSpPr txBox="1"/>
          <p:nvPr/>
        </p:nvSpPr>
        <p:spPr>
          <a:xfrm>
            <a:off x="-45267" y="0"/>
            <a:ext cx="9189268" cy="584775"/>
          </a:xfrm>
          <a:prstGeom prst="rect">
            <a:avLst/>
          </a:prstGeom>
          <a:noFill/>
        </p:spPr>
        <p:txBody>
          <a:bodyPr wrap="square" rtlCol="0">
            <a:spAutoFit/>
          </a:bodyPr>
          <a:lstStyle/>
          <a:p>
            <a:pPr algn="ctr"/>
            <a:r>
              <a:rPr lang="en-US" sz="3200" b="1" dirty="0">
                <a:solidFill>
                  <a:srgbClr val="3F495D"/>
                </a:solidFill>
              </a:rPr>
              <a:t>Template Selection Screen (Upload)</a:t>
            </a:r>
          </a:p>
        </p:txBody>
      </p:sp>
    </p:spTree>
    <p:extLst>
      <p:ext uri="{BB962C8B-B14F-4D97-AF65-F5344CB8AC3E}">
        <p14:creationId xmlns:p14="http://schemas.microsoft.com/office/powerpoint/2010/main" val="2540108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09CE63-B653-483D-BD65-7E8FD6160E26}"/>
              </a:ext>
            </a:extLst>
          </p:cNvPr>
          <p:cNvSpPr txBox="1"/>
          <p:nvPr/>
        </p:nvSpPr>
        <p:spPr>
          <a:xfrm>
            <a:off x="-45267" y="0"/>
            <a:ext cx="9189268" cy="584775"/>
          </a:xfrm>
          <a:prstGeom prst="rect">
            <a:avLst/>
          </a:prstGeom>
          <a:noFill/>
        </p:spPr>
        <p:txBody>
          <a:bodyPr wrap="square" rtlCol="0">
            <a:spAutoFit/>
          </a:bodyPr>
          <a:lstStyle/>
          <a:p>
            <a:pPr algn="ctr"/>
            <a:r>
              <a:rPr lang="en-US" sz="3200" b="1" dirty="0">
                <a:solidFill>
                  <a:srgbClr val="3F495D"/>
                </a:solidFill>
              </a:rPr>
              <a:t>Asset Move Selection</a:t>
            </a:r>
          </a:p>
        </p:txBody>
      </p:sp>
      <p:pic>
        <p:nvPicPr>
          <p:cNvPr id="4" name="Picture 3">
            <a:extLst>
              <a:ext uri="{FF2B5EF4-FFF2-40B4-BE49-F238E27FC236}">
                <a16:creationId xmlns:a16="http://schemas.microsoft.com/office/drawing/2014/main" id="{A1B6E93A-3554-4917-841C-F53C8F7BBCE5}"/>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216237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EE0F7A-BD90-49BB-89E0-F7804B57D26B}"/>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FFF709D9-5B82-46CF-8C07-9C973492A874}"/>
              </a:ext>
            </a:extLst>
          </p:cNvPr>
          <p:cNvSpPr txBox="1"/>
          <p:nvPr/>
        </p:nvSpPr>
        <p:spPr>
          <a:xfrm>
            <a:off x="-45267" y="0"/>
            <a:ext cx="9189268" cy="584775"/>
          </a:xfrm>
          <a:prstGeom prst="rect">
            <a:avLst/>
          </a:prstGeom>
          <a:noFill/>
        </p:spPr>
        <p:txBody>
          <a:bodyPr wrap="square" rtlCol="0">
            <a:spAutoFit/>
          </a:bodyPr>
          <a:lstStyle/>
          <a:p>
            <a:pPr algn="ctr"/>
            <a:r>
              <a:rPr lang="en-US" sz="3200" b="1" dirty="0">
                <a:solidFill>
                  <a:srgbClr val="3F495D"/>
                </a:solidFill>
              </a:rPr>
              <a:t>Asset Move Acceptance</a:t>
            </a:r>
          </a:p>
        </p:txBody>
      </p:sp>
    </p:spTree>
    <p:extLst>
      <p:ext uri="{BB962C8B-B14F-4D97-AF65-F5344CB8AC3E}">
        <p14:creationId xmlns:p14="http://schemas.microsoft.com/office/powerpoint/2010/main" val="1095394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CF14AD-1299-4E88-B697-D1021FD43E6E}"/>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C541E2AD-69F1-4ECD-9366-3CEF5908249A}"/>
              </a:ext>
            </a:extLst>
          </p:cNvPr>
          <p:cNvSpPr txBox="1"/>
          <p:nvPr/>
        </p:nvSpPr>
        <p:spPr>
          <a:xfrm>
            <a:off x="-45267" y="0"/>
            <a:ext cx="9189268" cy="584775"/>
          </a:xfrm>
          <a:prstGeom prst="rect">
            <a:avLst/>
          </a:prstGeom>
          <a:noFill/>
        </p:spPr>
        <p:txBody>
          <a:bodyPr wrap="square" rtlCol="0">
            <a:spAutoFit/>
          </a:bodyPr>
          <a:lstStyle/>
          <a:p>
            <a:pPr algn="ctr"/>
            <a:r>
              <a:rPr lang="en-US" sz="3200" b="1" dirty="0">
                <a:solidFill>
                  <a:srgbClr val="3F495D"/>
                </a:solidFill>
              </a:rPr>
              <a:t>Supply Move Selection</a:t>
            </a:r>
          </a:p>
        </p:txBody>
      </p:sp>
    </p:spTree>
    <p:extLst>
      <p:ext uri="{BB962C8B-B14F-4D97-AF65-F5344CB8AC3E}">
        <p14:creationId xmlns:p14="http://schemas.microsoft.com/office/powerpoint/2010/main" val="230926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FE6136-01A2-46C6-A1DE-C8008D440BBD}"/>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E29B4501-78D1-4812-AD5D-54A0D271E88A}"/>
              </a:ext>
            </a:extLst>
          </p:cNvPr>
          <p:cNvSpPr txBox="1"/>
          <p:nvPr/>
        </p:nvSpPr>
        <p:spPr>
          <a:xfrm>
            <a:off x="-45267" y="0"/>
            <a:ext cx="9189268" cy="584775"/>
          </a:xfrm>
          <a:prstGeom prst="rect">
            <a:avLst/>
          </a:prstGeom>
          <a:noFill/>
        </p:spPr>
        <p:txBody>
          <a:bodyPr wrap="square" rtlCol="0">
            <a:spAutoFit/>
          </a:bodyPr>
          <a:lstStyle/>
          <a:p>
            <a:pPr algn="ctr"/>
            <a:r>
              <a:rPr lang="en-US" sz="3200" b="1" dirty="0">
                <a:solidFill>
                  <a:srgbClr val="3F495D"/>
                </a:solidFill>
              </a:rPr>
              <a:t>Supply Move Quantities Picked</a:t>
            </a:r>
          </a:p>
        </p:txBody>
      </p:sp>
    </p:spTree>
    <p:extLst>
      <p:ext uri="{BB962C8B-B14F-4D97-AF65-F5344CB8AC3E}">
        <p14:creationId xmlns:p14="http://schemas.microsoft.com/office/powerpoint/2010/main" val="2366757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07B465-7F43-496B-8912-CC68879ED218}"/>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0020E872-B204-410F-9D3D-F81FEFFD1750}"/>
              </a:ext>
            </a:extLst>
          </p:cNvPr>
          <p:cNvSpPr txBox="1"/>
          <p:nvPr/>
        </p:nvSpPr>
        <p:spPr>
          <a:xfrm>
            <a:off x="-45267" y="0"/>
            <a:ext cx="9189268" cy="584775"/>
          </a:xfrm>
          <a:prstGeom prst="rect">
            <a:avLst/>
          </a:prstGeom>
          <a:noFill/>
        </p:spPr>
        <p:txBody>
          <a:bodyPr wrap="square" rtlCol="0">
            <a:spAutoFit/>
          </a:bodyPr>
          <a:lstStyle/>
          <a:p>
            <a:pPr algn="ctr"/>
            <a:r>
              <a:rPr lang="en-US" sz="3200" b="1" dirty="0">
                <a:solidFill>
                  <a:srgbClr val="3F495D"/>
                </a:solidFill>
              </a:rPr>
              <a:t>Supply Move Quantities Accepted</a:t>
            </a:r>
          </a:p>
        </p:txBody>
      </p:sp>
    </p:spTree>
    <p:extLst>
      <p:ext uri="{BB962C8B-B14F-4D97-AF65-F5344CB8AC3E}">
        <p14:creationId xmlns:p14="http://schemas.microsoft.com/office/powerpoint/2010/main" val="4446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AA0317-F37B-48BE-82BC-95FA7CAFF4E1}"/>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2484C36C-AB87-45FB-A2C4-31AB26D43439}"/>
              </a:ext>
            </a:extLst>
          </p:cNvPr>
          <p:cNvSpPr txBox="1"/>
          <p:nvPr/>
        </p:nvSpPr>
        <p:spPr>
          <a:xfrm>
            <a:off x="1550028" y="0"/>
            <a:ext cx="6120143" cy="584775"/>
          </a:xfrm>
          <a:prstGeom prst="rect">
            <a:avLst/>
          </a:prstGeom>
          <a:noFill/>
        </p:spPr>
        <p:txBody>
          <a:bodyPr wrap="square" rtlCol="0">
            <a:spAutoFit/>
          </a:bodyPr>
          <a:lstStyle/>
          <a:p>
            <a:pPr algn="ctr"/>
            <a:r>
              <a:rPr lang="en-US" sz="3200" b="1" dirty="0">
                <a:solidFill>
                  <a:srgbClr val="3F495D"/>
                </a:solidFill>
              </a:rPr>
              <a:t>Demographics Main Menu </a:t>
            </a:r>
          </a:p>
        </p:txBody>
      </p:sp>
    </p:spTree>
    <p:extLst>
      <p:ext uri="{BB962C8B-B14F-4D97-AF65-F5344CB8AC3E}">
        <p14:creationId xmlns:p14="http://schemas.microsoft.com/office/powerpoint/2010/main" val="1918633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767E23-0621-4884-A756-63A1EEFD540F}"/>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C918B1BC-D982-4BBF-9964-21A2FE0AC1C1}"/>
              </a:ext>
            </a:extLst>
          </p:cNvPr>
          <p:cNvSpPr txBox="1"/>
          <p:nvPr/>
        </p:nvSpPr>
        <p:spPr>
          <a:xfrm>
            <a:off x="-45267" y="0"/>
            <a:ext cx="9189268" cy="584775"/>
          </a:xfrm>
          <a:prstGeom prst="rect">
            <a:avLst/>
          </a:prstGeom>
          <a:noFill/>
        </p:spPr>
        <p:txBody>
          <a:bodyPr wrap="square" rtlCol="0">
            <a:spAutoFit/>
          </a:bodyPr>
          <a:lstStyle/>
          <a:p>
            <a:pPr algn="ctr"/>
            <a:r>
              <a:rPr lang="en-US" sz="3200" b="1" dirty="0">
                <a:solidFill>
                  <a:srgbClr val="3F495D"/>
                </a:solidFill>
              </a:rPr>
              <a:t>Asset Physical Inventory Count</a:t>
            </a:r>
          </a:p>
        </p:txBody>
      </p:sp>
    </p:spTree>
    <p:extLst>
      <p:ext uri="{BB962C8B-B14F-4D97-AF65-F5344CB8AC3E}">
        <p14:creationId xmlns:p14="http://schemas.microsoft.com/office/powerpoint/2010/main" val="3038518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C229D7-6EFD-44A7-A86F-E28F51028466}"/>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8A41A251-4E1F-436E-B8C1-5F1DEC3A450D}"/>
              </a:ext>
            </a:extLst>
          </p:cNvPr>
          <p:cNvSpPr txBox="1"/>
          <p:nvPr/>
        </p:nvSpPr>
        <p:spPr>
          <a:xfrm>
            <a:off x="1" y="0"/>
            <a:ext cx="9144000" cy="584775"/>
          </a:xfrm>
          <a:prstGeom prst="rect">
            <a:avLst/>
          </a:prstGeom>
          <a:noFill/>
        </p:spPr>
        <p:txBody>
          <a:bodyPr wrap="square" rtlCol="0">
            <a:spAutoFit/>
          </a:bodyPr>
          <a:lstStyle/>
          <a:p>
            <a:pPr algn="ctr"/>
            <a:r>
              <a:rPr lang="en-US" sz="3200" b="1" dirty="0">
                <a:solidFill>
                  <a:srgbClr val="3F495D"/>
                </a:solidFill>
              </a:rPr>
              <a:t>Asset Physical Inventory using Handheld Scanner</a:t>
            </a:r>
          </a:p>
        </p:txBody>
      </p:sp>
    </p:spTree>
    <p:extLst>
      <p:ext uri="{BB962C8B-B14F-4D97-AF65-F5344CB8AC3E}">
        <p14:creationId xmlns:p14="http://schemas.microsoft.com/office/powerpoint/2010/main" val="1490595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728947-B9CE-49A1-A179-F8C207FA82E0}"/>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0E01D603-8F75-4C47-8471-56B0B7CBB53C}"/>
              </a:ext>
            </a:extLst>
          </p:cNvPr>
          <p:cNvSpPr txBox="1"/>
          <p:nvPr/>
        </p:nvSpPr>
        <p:spPr>
          <a:xfrm>
            <a:off x="-45267" y="0"/>
            <a:ext cx="9189268" cy="584775"/>
          </a:xfrm>
          <a:prstGeom prst="rect">
            <a:avLst/>
          </a:prstGeom>
          <a:noFill/>
        </p:spPr>
        <p:txBody>
          <a:bodyPr wrap="square" rtlCol="0">
            <a:spAutoFit/>
          </a:bodyPr>
          <a:lstStyle/>
          <a:p>
            <a:pPr algn="ctr"/>
            <a:r>
              <a:rPr lang="en-US" sz="3200" b="1" dirty="0">
                <a:solidFill>
                  <a:srgbClr val="3F495D"/>
                </a:solidFill>
              </a:rPr>
              <a:t>Supply Physical Inventory Count</a:t>
            </a:r>
          </a:p>
        </p:txBody>
      </p:sp>
    </p:spTree>
    <p:extLst>
      <p:ext uri="{BB962C8B-B14F-4D97-AF65-F5344CB8AC3E}">
        <p14:creationId xmlns:p14="http://schemas.microsoft.com/office/powerpoint/2010/main" val="1222617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783747-EE1F-4035-96C1-7BEDBBBA6FF2}"/>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122E8048-D683-4CF9-8CA2-BD11D9BE98BA}"/>
              </a:ext>
            </a:extLst>
          </p:cNvPr>
          <p:cNvSpPr txBox="1"/>
          <p:nvPr/>
        </p:nvSpPr>
        <p:spPr>
          <a:xfrm>
            <a:off x="-45267" y="0"/>
            <a:ext cx="9189268" cy="584775"/>
          </a:xfrm>
          <a:prstGeom prst="rect">
            <a:avLst/>
          </a:prstGeom>
          <a:noFill/>
        </p:spPr>
        <p:txBody>
          <a:bodyPr wrap="square" rtlCol="0">
            <a:spAutoFit/>
          </a:bodyPr>
          <a:lstStyle/>
          <a:p>
            <a:pPr algn="ctr"/>
            <a:r>
              <a:rPr lang="en-US" sz="3200" b="1" dirty="0">
                <a:solidFill>
                  <a:srgbClr val="3F495D"/>
                </a:solidFill>
              </a:rPr>
              <a:t>Asset Management Reports</a:t>
            </a:r>
          </a:p>
        </p:txBody>
      </p:sp>
    </p:spTree>
    <p:extLst>
      <p:ext uri="{BB962C8B-B14F-4D97-AF65-F5344CB8AC3E}">
        <p14:creationId xmlns:p14="http://schemas.microsoft.com/office/powerpoint/2010/main" val="2590839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646BB7-21BB-4127-AB78-E25EC3CC1F02}"/>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DEADEB5B-C31C-445A-9EA7-98B54F31CD07}"/>
              </a:ext>
            </a:extLst>
          </p:cNvPr>
          <p:cNvSpPr txBox="1"/>
          <p:nvPr/>
        </p:nvSpPr>
        <p:spPr>
          <a:xfrm>
            <a:off x="1550028" y="0"/>
            <a:ext cx="6120143" cy="584775"/>
          </a:xfrm>
          <a:prstGeom prst="rect">
            <a:avLst/>
          </a:prstGeom>
          <a:noFill/>
        </p:spPr>
        <p:txBody>
          <a:bodyPr wrap="square" rtlCol="0">
            <a:spAutoFit/>
          </a:bodyPr>
          <a:lstStyle/>
          <a:p>
            <a:pPr algn="ctr"/>
            <a:r>
              <a:rPr lang="en-US" sz="3200" b="1" dirty="0">
                <a:solidFill>
                  <a:srgbClr val="3F495D"/>
                </a:solidFill>
              </a:rPr>
              <a:t>Departments / Cost Centers </a:t>
            </a:r>
          </a:p>
        </p:txBody>
      </p:sp>
    </p:spTree>
    <p:extLst>
      <p:ext uri="{BB962C8B-B14F-4D97-AF65-F5344CB8AC3E}">
        <p14:creationId xmlns:p14="http://schemas.microsoft.com/office/powerpoint/2010/main" val="42361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9AFC2-6BAD-439E-8795-9A5A734E00B1}"/>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A9BF3684-E549-478E-B649-4A265795014D}"/>
              </a:ext>
            </a:extLst>
          </p:cNvPr>
          <p:cNvSpPr txBox="1"/>
          <p:nvPr/>
        </p:nvSpPr>
        <p:spPr>
          <a:xfrm>
            <a:off x="1550028" y="0"/>
            <a:ext cx="6120143" cy="584775"/>
          </a:xfrm>
          <a:prstGeom prst="rect">
            <a:avLst/>
          </a:prstGeom>
          <a:noFill/>
        </p:spPr>
        <p:txBody>
          <a:bodyPr wrap="square" rtlCol="0">
            <a:spAutoFit/>
          </a:bodyPr>
          <a:lstStyle/>
          <a:p>
            <a:pPr algn="ctr"/>
            <a:r>
              <a:rPr lang="en-US" sz="3200" b="1" dirty="0">
                <a:solidFill>
                  <a:srgbClr val="3F495D"/>
                </a:solidFill>
              </a:rPr>
              <a:t>Department Classifications  </a:t>
            </a:r>
          </a:p>
        </p:txBody>
      </p:sp>
    </p:spTree>
    <p:extLst>
      <p:ext uri="{BB962C8B-B14F-4D97-AF65-F5344CB8AC3E}">
        <p14:creationId xmlns:p14="http://schemas.microsoft.com/office/powerpoint/2010/main" val="92261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3B6F68-3CE5-4DCB-8704-67002F3A2E24}"/>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A10794C1-AE4D-4C9E-8FA0-7B7619BB97D6}"/>
              </a:ext>
            </a:extLst>
          </p:cNvPr>
          <p:cNvSpPr txBox="1"/>
          <p:nvPr/>
        </p:nvSpPr>
        <p:spPr>
          <a:xfrm>
            <a:off x="1550028" y="0"/>
            <a:ext cx="6120143" cy="584775"/>
          </a:xfrm>
          <a:prstGeom prst="rect">
            <a:avLst/>
          </a:prstGeom>
          <a:noFill/>
        </p:spPr>
        <p:txBody>
          <a:bodyPr wrap="square" rtlCol="0">
            <a:spAutoFit/>
          </a:bodyPr>
          <a:lstStyle/>
          <a:p>
            <a:pPr algn="ctr"/>
            <a:r>
              <a:rPr lang="en-US" sz="3200" b="1" dirty="0">
                <a:solidFill>
                  <a:srgbClr val="3F495D"/>
                </a:solidFill>
              </a:rPr>
              <a:t>Facility Classifications </a:t>
            </a:r>
          </a:p>
        </p:txBody>
      </p:sp>
    </p:spTree>
    <p:extLst>
      <p:ext uri="{BB962C8B-B14F-4D97-AF65-F5344CB8AC3E}">
        <p14:creationId xmlns:p14="http://schemas.microsoft.com/office/powerpoint/2010/main" val="118134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FC9728-A822-46AC-B556-35A39CF3A197}"/>
              </a:ext>
            </a:extLst>
          </p:cNvPr>
          <p:cNvSpPr txBox="1"/>
          <p:nvPr/>
        </p:nvSpPr>
        <p:spPr>
          <a:xfrm>
            <a:off x="1550028" y="0"/>
            <a:ext cx="6120143" cy="584775"/>
          </a:xfrm>
          <a:prstGeom prst="rect">
            <a:avLst/>
          </a:prstGeom>
          <a:noFill/>
        </p:spPr>
        <p:txBody>
          <a:bodyPr wrap="square" rtlCol="0">
            <a:spAutoFit/>
          </a:bodyPr>
          <a:lstStyle/>
          <a:p>
            <a:pPr algn="ctr"/>
            <a:r>
              <a:rPr lang="en-US" sz="3200" b="1" dirty="0">
                <a:solidFill>
                  <a:srgbClr val="3F495D"/>
                </a:solidFill>
              </a:rPr>
              <a:t>People</a:t>
            </a:r>
          </a:p>
        </p:txBody>
      </p:sp>
      <p:pic>
        <p:nvPicPr>
          <p:cNvPr id="4" name="Picture 3">
            <a:extLst>
              <a:ext uri="{FF2B5EF4-FFF2-40B4-BE49-F238E27FC236}">
                <a16:creationId xmlns:a16="http://schemas.microsoft.com/office/drawing/2014/main" id="{B7C91CF0-16E9-463F-9CF0-FE453652DB2C}"/>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94616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33BF6D-8A50-40FA-897E-E251CC1B60AD}"/>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CBDCB917-DBD6-43E0-BAE9-94FCDB2C6BE1}"/>
              </a:ext>
            </a:extLst>
          </p:cNvPr>
          <p:cNvSpPr txBox="1"/>
          <p:nvPr/>
        </p:nvSpPr>
        <p:spPr>
          <a:xfrm>
            <a:off x="1550028" y="0"/>
            <a:ext cx="6120143" cy="584775"/>
          </a:xfrm>
          <a:prstGeom prst="rect">
            <a:avLst/>
          </a:prstGeom>
          <a:noFill/>
        </p:spPr>
        <p:txBody>
          <a:bodyPr wrap="square" rtlCol="0">
            <a:spAutoFit/>
          </a:bodyPr>
          <a:lstStyle/>
          <a:p>
            <a:pPr algn="ctr"/>
            <a:r>
              <a:rPr lang="en-US" sz="3200" b="1" dirty="0">
                <a:solidFill>
                  <a:srgbClr val="3F495D"/>
                </a:solidFill>
              </a:rPr>
              <a:t>Project / Work Order Priorities</a:t>
            </a:r>
          </a:p>
        </p:txBody>
      </p:sp>
    </p:spTree>
    <p:extLst>
      <p:ext uri="{BB962C8B-B14F-4D97-AF65-F5344CB8AC3E}">
        <p14:creationId xmlns:p14="http://schemas.microsoft.com/office/powerpoint/2010/main" val="352940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768F24-9387-43BB-821C-4F61073B8838}"/>
              </a:ext>
            </a:extLst>
          </p:cNvPr>
          <p:cNvPicPr>
            <a:picLocks noChangeAspect="1"/>
          </p:cNvPicPr>
          <p:nvPr/>
        </p:nvPicPr>
        <p:blipFill>
          <a:blip r:embed="rId2"/>
          <a:stretch>
            <a:fillRect/>
          </a:stretch>
        </p:blipFill>
        <p:spPr>
          <a:xfrm>
            <a:off x="0" y="857250"/>
            <a:ext cx="9144000" cy="5143500"/>
          </a:xfrm>
          <a:prstGeom prst="rect">
            <a:avLst/>
          </a:prstGeom>
        </p:spPr>
      </p:pic>
      <p:sp>
        <p:nvSpPr>
          <p:cNvPr id="3" name="TextBox 2">
            <a:extLst>
              <a:ext uri="{FF2B5EF4-FFF2-40B4-BE49-F238E27FC236}">
                <a16:creationId xmlns:a16="http://schemas.microsoft.com/office/drawing/2014/main" id="{75386355-6DC1-4C86-BC02-565F02709930}"/>
              </a:ext>
            </a:extLst>
          </p:cNvPr>
          <p:cNvSpPr txBox="1"/>
          <p:nvPr/>
        </p:nvSpPr>
        <p:spPr>
          <a:xfrm>
            <a:off x="841972" y="0"/>
            <a:ext cx="7496270" cy="584775"/>
          </a:xfrm>
          <a:prstGeom prst="rect">
            <a:avLst/>
          </a:prstGeom>
          <a:noFill/>
        </p:spPr>
        <p:txBody>
          <a:bodyPr wrap="square" rtlCol="0">
            <a:spAutoFit/>
          </a:bodyPr>
          <a:lstStyle/>
          <a:p>
            <a:pPr algn="ctr"/>
            <a:r>
              <a:rPr lang="en-US" sz="3200" b="1" dirty="0">
                <a:solidFill>
                  <a:srgbClr val="3F495D"/>
                </a:solidFill>
              </a:rPr>
              <a:t>Project / Work Order Classifications</a:t>
            </a:r>
          </a:p>
        </p:txBody>
      </p:sp>
    </p:spTree>
    <p:extLst>
      <p:ext uri="{BB962C8B-B14F-4D97-AF65-F5344CB8AC3E}">
        <p14:creationId xmlns:p14="http://schemas.microsoft.com/office/powerpoint/2010/main" val="1963099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1986</TotalTime>
  <Words>332</Words>
  <Application>Microsoft Office PowerPoint</Application>
  <PresentationFormat>On-screen Show (4:3)</PresentationFormat>
  <Paragraphs>48</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Bona</dc:creator>
  <cp:lastModifiedBy>Donte Banks</cp:lastModifiedBy>
  <cp:revision>148</cp:revision>
  <cp:lastPrinted>2018-05-24T12:57:54Z</cp:lastPrinted>
  <dcterms:created xsi:type="dcterms:W3CDTF">2018-04-19T14:34:46Z</dcterms:created>
  <dcterms:modified xsi:type="dcterms:W3CDTF">2019-04-30T14:15:40Z</dcterms:modified>
</cp:coreProperties>
</file>